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0" r:id="rId1"/>
  </p:sldMasterIdLst>
  <p:notesMasterIdLst>
    <p:notesMasterId r:id="rId28"/>
  </p:notesMasterIdLst>
  <p:sldIdLst>
    <p:sldId id="256" r:id="rId2"/>
    <p:sldId id="275" r:id="rId3"/>
    <p:sldId id="257" r:id="rId4"/>
    <p:sldId id="291" r:id="rId5"/>
    <p:sldId id="285" r:id="rId6"/>
    <p:sldId id="286" r:id="rId7"/>
    <p:sldId id="263" r:id="rId8"/>
    <p:sldId id="292" r:id="rId9"/>
    <p:sldId id="266" r:id="rId10"/>
    <p:sldId id="267" r:id="rId11"/>
    <p:sldId id="287" r:id="rId12"/>
    <p:sldId id="288" r:id="rId13"/>
    <p:sldId id="268" r:id="rId14"/>
    <p:sldId id="276" r:id="rId15"/>
    <p:sldId id="269" r:id="rId16"/>
    <p:sldId id="293" r:id="rId17"/>
    <p:sldId id="289" r:id="rId18"/>
    <p:sldId id="270" r:id="rId19"/>
    <p:sldId id="290" r:id="rId20"/>
    <p:sldId id="271" r:id="rId21"/>
    <p:sldId id="280" r:id="rId22"/>
    <p:sldId id="294" r:id="rId23"/>
    <p:sldId id="273" r:id="rId24"/>
    <p:sldId id="265" r:id="rId25"/>
    <p:sldId id="274" r:id="rId26"/>
    <p:sldId id="26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90" autoAdjust="0"/>
  </p:normalViewPr>
  <p:slideViewPr>
    <p:cSldViewPr snapToGrid="0">
      <p:cViewPr varScale="1">
        <p:scale>
          <a:sx n="64" d="100"/>
          <a:sy n="64" d="100"/>
        </p:scale>
        <p:origin x="139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7A6E3-1DB8-4A75-8AAD-BA3CBBCA9251}" type="datetimeFigureOut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6C390-D7D4-43FE-AE99-AB375A023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04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各位专家老师好，感谢各位参加我的毕业答辩。我是计算机科学与技术专业的罗熙，我的毕业设计题目是</a:t>
            </a:r>
            <a:r>
              <a:rPr lang="zh-CN" altLang="en-US" sz="1200" dirty="0"/>
              <a:t>在</a:t>
            </a:r>
            <a:r>
              <a:rPr lang="en-US" altLang="zh-CN" sz="1200" dirty="0"/>
              <a:t>QEMU</a:t>
            </a:r>
            <a:r>
              <a:rPr lang="zh-CN" altLang="en-US" sz="1200" dirty="0"/>
              <a:t>模拟器中的共享调度器设计与实现。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2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……</a:t>
            </a:r>
            <a:r>
              <a:rPr lang="zh-CN" altLang="en-US" dirty="0"/>
              <a:t>模拟设备平台上，取代</a:t>
            </a:r>
            <a:r>
              <a:rPr lang="en-US" altLang="zh-CN" dirty="0"/>
              <a:t>PLIC</a:t>
            </a:r>
            <a:r>
              <a:rPr lang="zh-CN" altLang="en-US" dirty="0"/>
              <a:t>作为该平台的中断芯片。</a:t>
            </a:r>
            <a:endParaRPr lang="en-US" altLang="zh-CN" dirty="0"/>
          </a:p>
          <a:p>
            <a:r>
              <a:rPr lang="en-US" altLang="zh-CN" dirty="0"/>
              <a:t>……</a:t>
            </a:r>
            <a:r>
              <a:rPr lang="zh-CN" altLang="en-US" dirty="0"/>
              <a:t>各个外部设备的中断线相连，实现了外部中断的接收。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282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ArceOS</a:t>
            </a:r>
            <a:r>
              <a:rPr lang="zh-CN" altLang="en-US" dirty="0"/>
              <a:t>是一个基于</a:t>
            </a:r>
            <a:r>
              <a:rPr lang="en-US" altLang="zh-CN" dirty="0"/>
              <a:t>Rust</a:t>
            </a:r>
            <a:r>
              <a:rPr lang="zh-CN" altLang="en-US" dirty="0"/>
              <a:t>语言的、开源的操作系统，便于添加对</a:t>
            </a:r>
            <a:r>
              <a:rPr lang="en-US" altLang="zh-CN" dirty="0"/>
              <a:t>Rust</a:t>
            </a:r>
            <a:r>
              <a:rPr lang="zh-CN" altLang="en-US" dirty="0"/>
              <a:t>协程和外部中断的支持。因此我们基于它进行修改。</a:t>
            </a:r>
            <a:endParaRPr lang="en-US" altLang="zh-CN" dirty="0"/>
          </a:p>
          <a:p>
            <a:r>
              <a:rPr lang="zh-CN" altLang="en-US" dirty="0"/>
              <a:t>我们修改了该系统的这四个模块，其中最重要的是</a:t>
            </a:r>
            <a:r>
              <a:rPr lang="en-US" altLang="zh-CN" dirty="0" err="1"/>
              <a:t>axtask</a:t>
            </a:r>
            <a:r>
              <a:rPr lang="zh-CN" altLang="en-US" dirty="0"/>
              <a:t>和</a:t>
            </a:r>
            <a:r>
              <a:rPr lang="en-US" altLang="zh-CN" dirty="0" err="1"/>
              <a:t>axnet</a:t>
            </a:r>
            <a:r>
              <a:rPr lang="zh-CN" altLang="en-US" dirty="0"/>
              <a:t>两个模块。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89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ArceOS</a:t>
            </a:r>
            <a:r>
              <a:rPr lang="zh-CN" altLang="en-US" dirty="0"/>
              <a:t>是一个基于</a:t>
            </a:r>
            <a:r>
              <a:rPr lang="en-US" altLang="zh-CN" dirty="0"/>
              <a:t>Rust</a:t>
            </a:r>
            <a:r>
              <a:rPr lang="zh-CN" altLang="en-US" dirty="0"/>
              <a:t>语言的、开源的操作系统，便于添加对</a:t>
            </a:r>
            <a:r>
              <a:rPr lang="en-US" altLang="zh-CN" dirty="0"/>
              <a:t>Rust</a:t>
            </a:r>
            <a:r>
              <a:rPr lang="zh-CN" altLang="en-US" dirty="0"/>
              <a:t>协程和外部中断的支持。因此我们基于它进行修改。</a:t>
            </a:r>
            <a:endParaRPr lang="en-US" altLang="zh-CN" dirty="0"/>
          </a:p>
          <a:p>
            <a:r>
              <a:rPr lang="zh-CN" altLang="en-US" dirty="0"/>
              <a:t>我们修改了该系统的这四个模块，其中最重要的是</a:t>
            </a:r>
            <a:r>
              <a:rPr lang="en-US" altLang="zh-CN" dirty="0" err="1"/>
              <a:t>axtask</a:t>
            </a:r>
            <a:r>
              <a:rPr lang="zh-CN" altLang="en-US" dirty="0"/>
              <a:t>和</a:t>
            </a:r>
            <a:r>
              <a:rPr lang="en-US" altLang="zh-CN" dirty="0" err="1"/>
              <a:t>axnet</a:t>
            </a:r>
            <a:r>
              <a:rPr lang="zh-CN" altLang="en-US" dirty="0"/>
              <a:t>两个模块。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074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……</a:t>
            </a:r>
            <a:r>
              <a:rPr lang="zh-CN" altLang="en-US" dirty="0"/>
              <a:t>为了保持对原有基于线程的系统的兼容性，我们使其同时支持线程和协程。</a:t>
            </a:r>
            <a:endParaRPr lang="en-US" altLang="zh-CN" dirty="0"/>
          </a:p>
          <a:p>
            <a:r>
              <a:rPr lang="en-US" altLang="zh-CN" dirty="0"/>
              <a:t>……</a:t>
            </a:r>
            <a:r>
              <a:rPr lang="zh-CN" altLang="en-US" dirty="0"/>
              <a:t>为线程和协程提供统一的接口。线程和协程的启动或继续运行都由</a:t>
            </a:r>
            <a:r>
              <a:rPr lang="en-US" altLang="zh-CN" dirty="0"/>
              <a:t>poll</a:t>
            </a:r>
            <a:r>
              <a:rPr lang="zh-CN" altLang="en-US" dirty="0"/>
              <a:t>函数表示，它们的暂停和结束都由从</a:t>
            </a:r>
            <a:r>
              <a:rPr lang="en-US" altLang="zh-CN" dirty="0"/>
              <a:t>poll</a:t>
            </a:r>
            <a:r>
              <a:rPr lang="zh-CN" altLang="en-US" dirty="0"/>
              <a:t>函数中返回实现。</a:t>
            </a:r>
            <a:endParaRPr lang="en-US" altLang="zh-CN" dirty="0"/>
          </a:p>
          <a:p>
            <a:r>
              <a:rPr lang="en-US" altLang="zh-CN" dirty="0"/>
              <a:t>ats</a:t>
            </a:r>
            <a:r>
              <a:rPr lang="zh-CN" altLang="en-US" dirty="0"/>
              <a:t>子模块会在一个无限循环中调用硬件取出线程</a:t>
            </a:r>
            <a:r>
              <a:rPr lang="en-US" altLang="zh-CN" dirty="0"/>
              <a:t>/</a:t>
            </a:r>
            <a:r>
              <a:rPr lang="zh-CN" altLang="en-US" dirty="0"/>
              <a:t>协程，之后调用该线程</a:t>
            </a:r>
            <a:r>
              <a:rPr lang="en-US" altLang="zh-CN" dirty="0"/>
              <a:t>/</a:t>
            </a:r>
            <a:r>
              <a:rPr lang="zh-CN" altLang="en-US" dirty="0"/>
              <a:t>协程的</a:t>
            </a:r>
            <a:r>
              <a:rPr lang="en-US" altLang="zh-CN" dirty="0"/>
              <a:t>poll</a:t>
            </a:r>
            <a:r>
              <a:rPr lang="zh-CN" altLang="en-US" dirty="0"/>
              <a:t>函数来运行它们。由于线程和协程的运行都转化为了</a:t>
            </a:r>
            <a:r>
              <a:rPr lang="en-US" altLang="zh-CN" dirty="0"/>
              <a:t>poll</a:t>
            </a:r>
            <a:r>
              <a:rPr lang="zh-CN" altLang="en-US" dirty="0"/>
              <a:t>函数调用，因此</a:t>
            </a:r>
            <a:r>
              <a:rPr lang="en-US" altLang="zh-CN" dirty="0"/>
              <a:t>ats</a:t>
            </a:r>
            <a:r>
              <a:rPr lang="zh-CN" altLang="en-US" dirty="0"/>
              <a:t>模块在运行线程和协程时，还需提供函数调用栈等运行上下文。</a:t>
            </a:r>
            <a:endParaRPr lang="en-US" altLang="zh-CN" dirty="0"/>
          </a:p>
          <a:p>
            <a:r>
              <a:rPr lang="en-US" altLang="zh-CN" dirty="0"/>
              <a:t>……</a:t>
            </a:r>
            <a:r>
              <a:rPr lang="zh-CN" altLang="en-US" dirty="0"/>
              <a:t>实现线程和协程的阻塞。其中</a:t>
            </a:r>
            <a:r>
              <a:rPr lang="en-US" altLang="zh-CN" dirty="0"/>
              <a:t>timer</a:t>
            </a:r>
            <a:r>
              <a:rPr lang="zh-CN" altLang="en-US" dirty="0"/>
              <a:t>子模块实现了任务的睡眠。</a:t>
            </a:r>
            <a:r>
              <a:rPr lang="en-US" altLang="zh-CN" dirty="0" err="1"/>
              <a:t>wait_queue</a:t>
            </a:r>
            <a:r>
              <a:rPr lang="zh-CN" altLang="en-US" dirty="0"/>
              <a:t>子模块实现了阻塞队列，阻塞其中的线程或协程将由其它任务唤醒。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206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162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在原系统中，不同的</a:t>
            </a:r>
            <a:r>
              <a:rPr lang="en-US" altLang="zh-CN" dirty="0"/>
              <a:t>socket</a:t>
            </a:r>
            <a:r>
              <a:rPr lang="zh-CN" altLang="en-US" dirty="0"/>
              <a:t>操作都会调用该函数。</a:t>
            </a:r>
            <a:endParaRPr lang="en-US" altLang="zh-CN" dirty="0"/>
          </a:p>
          <a:p>
            <a:r>
              <a:rPr lang="en-US" altLang="zh-CN" dirty="0"/>
              <a:t>……</a:t>
            </a:r>
            <a:r>
              <a:rPr lang="zh-CN" altLang="en-US" dirty="0"/>
              <a:t>专用的，唯一的协程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我们使用轮询和中断两种模式控制这一专门的协程。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20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正如目录所展示的，我从以下几个方面介绍我的工作。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711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我们对系统开展了很多实验，在此选择了几个具有代表性的实验，分析它们的结果。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889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我们对系统开展了很多实验，在此选择了几个具有代表性的实验，分析它们的结果。</a:t>
            </a:r>
            <a:endParaRPr lang="en-US" altLang="zh-CN" dirty="0"/>
          </a:p>
          <a:p>
            <a:r>
              <a:rPr lang="zh-CN" altLang="en-US" dirty="0"/>
              <a:t>我们将使用线程计算的原系统、使用线程计算的修改后系统、使用协程计算的修改后系统进行实验，比较它们的计算时间分布。（因为原系统不支持协程，因此只能使用线程计算）</a:t>
            </a:r>
            <a:endParaRPr lang="en-US" altLang="zh-CN" dirty="0"/>
          </a:p>
          <a:p>
            <a:r>
              <a:rPr lang="zh-CN" altLang="en-US" dirty="0"/>
              <a:t>同样使用线程的情况下，修改后系统比原系统计算时间更短；同样使用修改后系统的情况下，协程比线程计算时间更短。</a:t>
            </a:r>
            <a:endParaRPr lang="en-US" altLang="zh-CN" dirty="0"/>
          </a:p>
          <a:p>
            <a:r>
              <a:rPr lang="zh-CN" altLang="en-US" dirty="0"/>
              <a:t>此外，实验也测量到了偶尔的高时延情况（图中</a:t>
            </a:r>
            <a:r>
              <a:rPr lang="en-US" altLang="zh-CN" dirty="0"/>
              <a:t>200</a:t>
            </a:r>
            <a:r>
              <a:rPr lang="zh-CN" altLang="en-US" dirty="0"/>
              <a:t>以上的计算时间）。其原因可能是获取全局锁导致的时延，也可能是</a:t>
            </a:r>
            <a:r>
              <a:rPr lang="en-US" altLang="zh-CN" dirty="0" err="1"/>
              <a:t>ArceOS</a:t>
            </a:r>
            <a:r>
              <a:rPr lang="zh-CN" altLang="en-US" dirty="0"/>
              <a:t>以外的程序，如</a:t>
            </a:r>
            <a:r>
              <a:rPr lang="en-US" altLang="zh-CN" dirty="0"/>
              <a:t>QEMU</a:t>
            </a:r>
            <a:r>
              <a:rPr lang="zh-CN" altLang="en-US" dirty="0"/>
              <a:t>自身，挤占了</a:t>
            </a:r>
            <a:r>
              <a:rPr lang="en-US" altLang="zh-CN" dirty="0" err="1"/>
              <a:t>ArceOS</a:t>
            </a:r>
            <a:r>
              <a:rPr lang="zh-CN" altLang="en-US" dirty="0"/>
              <a:t>在实体机</a:t>
            </a:r>
            <a:r>
              <a:rPr lang="en-US" altLang="zh-CN" dirty="0"/>
              <a:t>CPU</a:t>
            </a:r>
            <a:r>
              <a:rPr lang="zh-CN" altLang="en-US" dirty="0"/>
              <a:t>上的计算时间导致。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459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在这个实验中，我们改变连接数，比较各种实现处理连接的吞吐量。</a:t>
            </a:r>
            <a:endParaRPr lang="en-US" altLang="zh-CN" dirty="0"/>
          </a:p>
          <a:p>
            <a:r>
              <a:rPr lang="zh-CN" altLang="en-US" dirty="0"/>
              <a:t>红色线是原有系统，可以看到其吞吐量基本是最低的。</a:t>
            </a:r>
            <a:endParaRPr lang="en-US" altLang="zh-CN" dirty="0"/>
          </a:p>
          <a:p>
            <a:r>
              <a:rPr lang="zh-CN" altLang="en-US" dirty="0"/>
              <a:t>蓝色线是只修改了任务调度模块的系统，其在开销小于等于</a:t>
            </a:r>
            <a:r>
              <a:rPr lang="en-US" altLang="zh-CN" dirty="0"/>
              <a:t>20</a:t>
            </a:r>
            <a:r>
              <a:rPr lang="zh-CN" altLang="en-US" dirty="0"/>
              <a:t>时吞吐量最高。而在吞吐量大于等于</a:t>
            </a:r>
            <a:r>
              <a:rPr lang="en-US" altLang="zh-CN" dirty="0"/>
              <a:t>25</a:t>
            </a:r>
            <a:r>
              <a:rPr lang="zh-CN" altLang="en-US" dirty="0"/>
              <a:t>时，使用轮询方式修改了网络模块的吞吐量最高。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8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我的毕业设计评审情况如下：盲评成绩为</a:t>
            </a:r>
            <a:r>
              <a:rPr lang="en-US" altLang="zh-CN" dirty="0"/>
              <a:t>A</a:t>
            </a:r>
            <a:r>
              <a:rPr lang="zh-CN" altLang="en-US" dirty="0"/>
              <a:t>，分别取得了</a:t>
            </a:r>
            <a:r>
              <a:rPr lang="en-US" altLang="zh-CN" dirty="0"/>
              <a:t>86</a:t>
            </a:r>
            <a:r>
              <a:rPr lang="zh-CN" altLang="en-US" dirty="0"/>
              <a:t>分和</a:t>
            </a:r>
            <a:r>
              <a:rPr lang="en-US" altLang="zh-CN" dirty="0"/>
              <a:t>85</a:t>
            </a:r>
            <a:r>
              <a:rPr lang="zh-CN" altLang="en-US" dirty="0"/>
              <a:t>分的分数。论文最终版的复制比为</a:t>
            </a:r>
            <a:r>
              <a:rPr lang="en-US" altLang="zh-CN" dirty="0"/>
              <a:t>0.8%</a:t>
            </a:r>
            <a:r>
              <a:rPr lang="zh-CN" altLang="en-US" dirty="0"/>
              <a:t>。我保研本校，并且申请参加评优答辩，已经准备好了评优申请表。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521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在这个实验中，我们改变连接数，比较各种实现处理连接的吞吐量。</a:t>
            </a:r>
            <a:endParaRPr lang="en-US" altLang="zh-CN" dirty="0"/>
          </a:p>
          <a:p>
            <a:r>
              <a:rPr lang="zh-CN" altLang="en-US" dirty="0"/>
              <a:t>红色线是原有系统，可以看到其吞吐量基本是最低的。</a:t>
            </a:r>
            <a:endParaRPr lang="en-US" altLang="zh-CN" dirty="0"/>
          </a:p>
          <a:p>
            <a:r>
              <a:rPr lang="zh-CN" altLang="en-US" dirty="0"/>
              <a:t>蓝色线是只修改了任务调度模块的系统，其在开销小于等于</a:t>
            </a:r>
            <a:r>
              <a:rPr lang="en-US" altLang="zh-CN" dirty="0"/>
              <a:t>20</a:t>
            </a:r>
            <a:r>
              <a:rPr lang="zh-CN" altLang="en-US" dirty="0"/>
              <a:t>时吞吐量最高。而在吞吐量大于等于</a:t>
            </a:r>
            <a:r>
              <a:rPr lang="en-US" altLang="zh-CN" dirty="0"/>
              <a:t>25</a:t>
            </a:r>
            <a:r>
              <a:rPr lang="zh-CN" altLang="en-US" dirty="0"/>
              <a:t>时，使用轮询方式修改了网络模块的吞吐量最高。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931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制约原系统网络性能的因素是</a:t>
            </a:r>
            <a:r>
              <a:rPr lang="en-US" altLang="zh-CN" dirty="0" err="1"/>
              <a:t>poll_interface</a:t>
            </a:r>
            <a:r>
              <a:rPr lang="zh-CN" altLang="en-US" dirty="0"/>
              <a:t>函数的并发调用和重复调用，其影响随着连接数升高而增强，从而</a:t>
            </a:r>
            <a:r>
              <a:rPr lang="en-US" altLang="zh-CN" dirty="0"/>
              <a:t>……</a:t>
            </a:r>
          </a:p>
          <a:p>
            <a:r>
              <a:rPr lang="zh-CN" altLang="en-US" dirty="0"/>
              <a:t>修改后系统</a:t>
            </a:r>
            <a:r>
              <a:rPr lang="en-US" altLang="zh-CN" dirty="0"/>
              <a:t>-&gt;</a:t>
            </a:r>
            <a:r>
              <a:rPr lang="zh-CN" altLang="en-US" dirty="0"/>
              <a:t>修改后的网络模块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277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正如目录所展示的，我从以下几个方面介绍我的工作。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314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我的毕设项目的创新点为</a:t>
            </a:r>
            <a:r>
              <a:rPr lang="en-US" altLang="zh-CN" dirty="0"/>
              <a:t>……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535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……</a:t>
            </a:r>
            <a:r>
              <a:rPr lang="zh-CN" altLang="en-US" dirty="0"/>
              <a:t>的影响，从而降低性能和实时性。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484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正如目录所展示的，我从以下几个方面介绍我的工作。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84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正如目录所展示的，我从以下几个方面介绍我的工作。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23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首先，我们对协程做简要介绍。</a:t>
            </a:r>
            <a:endParaRPr lang="en-US" altLang="zh-CN" dirty="0"/>
          </a:p>
          <a:p>
            <a:r>
              <a:rPr lang="zh-CN" altLang="en-US" dirty="0"/>
              <a:t>第一，协程比线程更轻量，上下文开销更小。因此，它更广泛地用于高并发的情景。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第二，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线程可以主动或被动让出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，而协程只能在固定位置主动让出。实际上，协程的低开销切换机制就来源于它对让出时机和位置的完全掌控使。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第三，</a:t>
            </a:r>
            <a:r>
              <a:rPr lang="zh-CN" altLang="en-US" dirty="0"/>
              <a:t>协程比线程更适配异步</a:t>
            </a:r>
            <a:r>
              <a:rPr lang="en-US" altLang="zh-CN" dirty="0"/>
              <a:t>I/O</a:t>
            </a:r>
            <a:r>
              <a:rPr lang="zh-CN" altLang="en-US" dirty="0"/>
              <a:t>机制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491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若不加协调，直接将协程与中断结合，则中断强制打断协程时会退化为线程的切换，无法利用协程的低开销切换机制，且造成了切换机制的割裂。</a:t>
            </a:r>
            <a:endParaRPr lang="en-US" altLang="zh-CN" dirty="0"/>
          </a:p>
          <a:p>
            <a:r>
              <a:rPr lang="zh-CN" altLang="en-US" dirty="0"/>
              <a:t>若加以协调地结合协程与中断，则使用外部中断实现</a:t>
            </a:r>
            <a:r>
              <a:rPr lang="en-US" altLang="zh-CN" dirty="0"/>
              <a:t>I/O</a:t>
            </a:r>
            <a:r>
              <a:rPr lang="zh-CN" altLang="en-US" dirty="0"/>
              <a:t>设备与系统的通信，使用协程为应用软件提供支持，可实现从硬件到系统到应用软件的，较完整的异步</a:t>
            </a:r>
            <a:r>
              <a:rPr lang="en-US" altLang="zh-CN" dirty="0"/>
              <a:t>I/O</a:t>
            </a:r>
            <a:r>
              <a:rPr lang="zh-CN" altLang="en-US" dirty="0"/>
              <a:t>机制。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因此，我的毕业设计就是为了达成将协程与中断相协调的目标。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001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</a:t>
            </a:r>
            <a:r>
              <a:rPr lang="en-US" altLang="zh-CN" dirty="0"/>
              <a:t>……</a:t>
            </a:r>
            <a:r>
              <a:rPr lang="zh-CN" altLang="en-US" dirty="0"/>
              <a:t>，在</a:t>
            </a:r>
            <a:r>
              <a:rPr lang="en-US" altLang="zh-CN" dirty="0"/>
              <a:t>QEMU</a:t>
            </a:r>
            <a:r>
              <a:rPr lang="zh-CN" altLang="en-US" dirty="0"/>
              <a:t>中，实现了模拟硬件</a:t>
            </a:r>
            <a:r>
              <a:rPr lang="en-US" altLang="zh-CN" dirty="0"/>
              <a:t>QEMU-ATS-INTC</a:t>
            </a:r>
            <a:r>
              <a:rPr lang="zh-CN" altLang="en-US" dirty="0"/>
              <a:t>，它是具备任务感知功能的中断控制器，具备协程调度和中断处理两个功能。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</a:t>
            </a:r>
            <a:r>
              <a:rPr lang="en-US" altLang="zh-CN" dirty="0"/>
              <a:t>……</a:t>
            </a:r>
            <a:r>
              <a:rPr lang="zh-CN" altLang="en-US" dirty="0"/>
              <a:t>，在</a:t>
            </a:r>
            <a:r>
              <a:rPr lang="en-US" altLang="zh-CN" dirty="0" err="1"/>
              <a:t>ArceOS</a:t>
            </a:r>
            <a:r>
              <a:rPr lang="zh-CN" altLang="en-US" dirty="0"/>
              <a:t>中，实现了基于该模拟硬件的新的任务调度模块，并通过硬件提供的协程调度、中断处理功能优化操作系统的网络模块。修改后的系统称为</a:t>
            </a:r>
            <a:r>
              <a:rPr lang="en-US" altLang="zh-CN" dirty="0" err="1"/>
              <a:t>ArceOS</a:t>
            </a:r>
            <a:r>
              <a:rPr lang="en-US" altLang="zh-CN" dirty="0"/>
              <a:t>-ATS-INTC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我的毕业设计包含以上两部分内容的结合，开发的软硬件系统称为</a:t>
            </a:r>
            <a:r>
              <a:rPr lang="en-US" altLang="zh-CN" sz="1200" dirty="0" err="1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sz="12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-QEMU-ATS-INTC</a:t>
            </a:r>
            <a:r>
              <a:rPr lang="zh-CN" altLang="en-US" sz="12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116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正如目录所展示的，我从以下几个方面介绍我的工作。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24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QEMU</a:t>
            </a:r>
            <a:r>
              <a:rPr lang="zh-CN" altLang="en-US" dirty="0"/>
              <a:t>是一个硬件模拟器，可以模拟中断芯片等众多硬件，并可在模拟的硬件上运行操作系统。</a:t>
            </a:r>
            <a:endParaRPr lang="en-US" altLang="zh-CN" dirty="0"/>
          </a:p>
          <a:p>
            <a:r>
              <a:rPr lang="en-US" altLang="zh-CN" dirty="0"/>
              <a:t>QEMU</a:t>
            </a:r>
            <a:r>
              <a:rPr lang="zh-CN" altLang="en-US" dirty="0"/>
              <a:t>模拟硬件部分参考了赵方亮学长的工作，采用了两组队列的设计。</a:t>
            </a:r>
            <a:endParaRPr lang="en-US" altLang="zh-CN" dirty="0"/>
          </a:p>
          <a:p>
            <a:r>
              <a:rPr lang="zh-CN" altLang="en-US" dirty="0"/>
              <a:t>第一组队列是协程调度的优先级队列，操作系统可以从中放入取出协程，从而实现了基于优先级的协程调度。</a:t>
            </a:r>
            <a:endParaRPr lang="en-US" altLang="zh-CN" dirty="0"/>
          </a:p>
          <a:p>
            <a:r>
              <a:rPr lang="zh-CN" altLang="en-US" dirty="0"/>
              <a:t>第二组队列是中断处理队列，操作系统向其中注册中断处理协程。</a:t>
            </a:r>
            <a:r>
              <a:rPr lang="en-US" altLang="zh-CN" dirty="0"/>
              <a:t>……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这种设计使中断不再打断当前协程的执行，且中断处理也能使用协程的低切换开销机制。同时，在保证正常协程的优先级全都低于中断处理协程的情况下，则该方案也能达到一定的实时性。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89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6021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0597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3677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116949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842641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2186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44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3687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2881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277649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18825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23228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3148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3378F3F2-C579-513E-D016-54349E87267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23651" y="1576726"/>
            <a:ext cx="8929439" cy="405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2084449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05D6199-800A-7E4C-7D58-1B0C453ECD8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559153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1578124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096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802829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F5161D81-9A68-871D-1C8D-85A5DC386A8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878580" y="858741"/>
            <a:ext cx="647522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9939674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1362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6610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4710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285866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0074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675534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361EA16-F1B1-E266-DFC6-85F2A920FFE7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42999" y="125558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64578090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D479B6-CA35-D03A-0EC9-B6963E2503B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5060583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2BDDF2-9649-D902-B5E4-072EED9E7C9A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1096936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1E40054-F358-6999-06BC-D0E5A13132F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6430562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2D01FA-94C4-FCA7-C9CD-BFBC506071E3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55698180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A5875C54-773F-4B6F-8411-926B4E65486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071494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79478AF-1C0B-B858-4CFB-F8EBE8B4E177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9673031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FBA8CC-8D14-C45A-44ED-4AF17400D1C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628844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61441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6DF6120-59B3-DF28-D3AA-A3E077AC9A6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99789809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D70EE78-333C-B4D4-00C8-5BC930421F1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5937863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F65C2A66-B6CC-237E-FA4C-9EFFC3AC6B8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199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30916388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974227F-E4ED-E7B0-4FA6-790D83EA641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5231856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5A1382-B305-2629-94C3-00A80C3C77A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199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50986462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3173404B-7022-EF10-334B-575BD4D95CF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87264908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BFC49903-5086-1F10-32F5-C3524214658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5872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49359995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F02F3762-798B-14B2-78A1-D5606829D4D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6632011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>
            <a:extLst>
              <a:ext uri="{FF2B5EF4-FFF2-40B4-BE49-F238E27FC236}">
                <a16:creationId xmlns:a16="http://schemas.microsoft.com/office/drawing/2014/main" id="{E42FC9AD-1492-056F-3E11-212A51B7BC8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511291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BD651-26F5-4478-9F6A-2C8B61FCDA34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88555-FA3E-48F7-A4E7-0FE64A5C9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729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8412874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700"/>
              </a:spcBef>
              <a:spcAft>
                <a:spcPts val="700"/>
              </a:spcAft>
              <a:defRPr/>
            </a:lvl1pPr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C98FF-5A0B-472F-A539-41E2A5D45A76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88555-FA3E-48F7-A4E7-0FE64A5C95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61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399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671446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63810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068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8678A143-1732-49E1-B47C-E0F46AB643CA}" type="datetime1">
              <a:rPr lang="zh-CN" altLang="en-US" smtClean="0"/>
              <a:t>2024/5/30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33C88555-FA3E-48F7-A4E7-0FE64A5C950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36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2pPr>
      <a:lvl3pPr marL="11430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3pPr>
      <a:lvl4pPr marL="16002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4pPr>
      <a:lvl5pPr marL="20574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013EAB-E702-FD86-8633-5F2F9E7414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49208" y="5402177"/>
            <a:ext cx="7287114" cy="446609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答辩学生：罗熙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75C4DA1-75BE-3D0F-4C94-4553E2EF6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872092"/>
            <a:ext cx="7287114" cy="446609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指导教师：陆慧梅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4196A2E-C18A-70EB-0B95-060B7F659F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3095846"/>
            <a:ext cx="7287114" cy="1776246"/>
          </a:xfrm>
        </p:spPr>
        <p:txBody>
          <a:bodyPr/>
          <a:lstStyle/>
          <a:p>
            <a:r>
              <a:rPr lang="zh-CN" altLang="en-US" sz="4800" dirty="0"/>
              <a:t>在</a:t>
            </a:r>
            <a:r>
              <a:rPr lang="en-US" altLang="zh-CN" sz="4800" dirty="0"/>
              <a:t>QEMU</a:t>
            </a:r>
            <a:r>
              <a:rPr lang="zh-CN" altLang="en-US" sz="4800" dirty="0"/>
              <a:t>模拟器中的</a:t>
            </a:r>
            <a:endParaRPr lang="en-US" altLang="zh-CN" sz="4800" dirty="0"/>
          </a:p>
          <a:p>
            <a:r>
              <a:rPr lang="zh-CN" altLang="en-US" sz="4800" dirty="0"/>
              <a:t>共享调度器设计与实现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0FAF77CB-255E-7B49-0B50-B28D00CDFA61}"/>
              </a:ext>
            </a:extLst>
          </p:cNvPr>
          <p:cNvSpPr txBox="1">
            <a:spLocks/>
          </p:cNvSpPr>
          <p:nvPr/>
        </p:nvSpPr>
        <p:spPr>
          <a:xfrm>
            <a:off x="1033549" y="6337289"/>
            <a:ext cx="10058400" cy="524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北京理工大学  计算机学院  本科生毕业答辩</a:t>
            </a:r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B26B5C01-4A3F-0BEE-C19A-B296EF3C85DE}"/>
              </a:ext>
            </a:extLst>
          </p:cNvPr>
          <p:cNvSpPr txBox="1">
            <a:spLocks/>
          </p:cNvSpPr>
          <p:nvPr/>
        </p:nvSpPr>
        <p:spPr bwMode="auto">
          <a:xfrm>
            <a:off x="3549208" y="2601288"/>
            <a:ext cx="7287114" cy="41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北京理工大学  计算机学院  本科生毕业答辩</a:t>
            </a:r>
          </a:p>
        </p:txBody>
      </p:sp>
    </p:spTree>
    <p:extLst>
      <p:ext uri="{BB962C8B-B14F-4D97-AF65-F5344CB8AC3E}">
        <p14:creationId xmlns:p14="http://schemas.microsoft.com/office/powerpoint/2010/main" val="216229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69315-2D52-2A7D-9CB7-87B3EA12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</p:spPr>
        <p:txBody>
          <a:bodyPr/>
          <a:lstStyle/>
          <a:p>
            <a:r>
              <a:rPr lang="en-US" altLang="zh-CN" b="0" dirty="0"/>
              <a:t>2.1. QEMU-ATS-INTC</a:t>
            </a:r>
            <a:r>
              <a:rPr lang="zh-CN" altLang="en-US" dirty="0"/>
              <a:t>的设计与实现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D2C06-27B2-E6AE-D7A6-EB22D94260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032342"/>
            <a:ext cx="10515600" cy="279331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tx2"/>
                </a:solidFill>
              </a:rPr>
              <a:t>实现：</a:t>
            </a:r>
            <a:endParaRPr lang="en-US" altLang="zh-CN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将</a:t>
            </a:r>
            <a:r>
              <a:rPr lang="en-US" altLang="zh-CN" dirty="0"/>
              <a:t>QEMU-ATS-INTC</a:t>
            </a:r>
            <a:r>
              <a:rPr lang="zh-CN" altLang="en-US" dirty="0"/>
              <a:t>加入到</a:t>
            </a:r>
            <a:r>
              <a:rPr lang="en-US" altLang="zh-CN" dirty="0"/>
              <a:t>QEMU</a:t>
            </a:r>
            <a:r>
              <a:rPr lang="zh-CN" altLang="en-US" dirty="0"/>
              <a:t>的</a:t>
            </a:r>
            <a:r>
              <a:rPr lang="en-US" altLang="zh-CN" dirty="0" err="1"/>
              <a:t>virt</a:t>
            </a:r>
            <a:r>
              <a:rPr lang="zh-CN" altLang="en-US" dirty="0"/>
              <a:t>模拟设备平台上。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与操作系统通信：</a:t>
            </a:r>
            <a:r>
              <a:rPr lang="zh-CN" altLang="en-US" dirty="0"/>
              <a:t>使用</a:t>
            </a:r>
            <a:r>
              <a:rPr lang="en-US" altLang="zh-CN" dirty="0"/>
              <a:t>MMIO</a:t>
            </a:r>
            <a:r>
              <a:rPr lang="zh-CN" altLang="en-US" dirty="0"/>
              <a:t>方式，通过读写特定的内存区域实现对</a:t>
            </a:r>
            <a:r>
              <a:rPr lang="en-US" altLang="zh-CN" dirty="0"/>
              <a:t>QEMU-ATS-INTC</a:t>
            </a:r>
            <a:r>
              <a:rPr lang="zh-CN" altLang="en-US" dirty="0"/>
              <a:t>的各种操作。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与</a:t>
            </a:r>
            <a:r>
              <a:rPr lang="en-US" altLang="zh-CN" dirty="0">
                <a:solidFill>
                  <a:schemeClr val="tx2"/>
                </a:solidFill>
              </a:rPr>
              <a:t>I/O</a:t>
            </a:r>
            <a:r>
              <a:rPr lang="zh-CN" altLang="en-US" dirty="0">
                <a:solidFill>
                  <a:schemeClr val="tx2"/>
                </a:solidFill>
              </a:rPr>
              <a:t>设备通信：</a:t>
            </a:r>
            <a:r>
              <a:rPr lang="zh-CN" altLang="en-US" dirty="0"/>
              <a:t>使用</a:t>
            </a:r>
            <a:r>
              <a:rPr lang="en-US" altLang="zh-CN" dirty="0"/>
              <a:t>GPIO</a:t>
            </a:r>
            <a:r>
              <a:rPr lang="zh-CN" altLang="en-US" dirty="0"/>
              <a:t>端口，将本硬件与</a:t>
            </a:r>
            <a:r>
              <a:rPr lang="en-US" altLang="zh-CN" dirty="0" err="1"/>
              <a:t>virt</a:t>
            </a:r>
            <a:r>
              <a:rPr lang="zh-CN" altLang="en-US" dirty="0"/>
              <a:t>平台上的各个外部设备的中断线相连。</a:t>
            </a:r>
          </a:p>
        </p:txBody>
      </p:sp>
    </p:spTree>
    <p:extLst>
      <p:ext uri="{BB962C8B-B14F-4D97-AF65-F5344CB8AC3E}">
        <p14:creationId xmlns:p14="http://schemas.microsoft.com/office/powerpoint/2010/main" val="215756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73C14-39E2-580D-E7A1-B2E35ACB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2.2. </a:t>
            </a:r>
            <a:r>
              <a:rPr lang="en-US" altLang="zh-CN" b="0" dirty="0" err="1"/>
              <a:t>ArceOS</a:t>
            </a:r>
            <a:r>
              <a:rPr lang="en-US" altLang="zh-CN" b="0" dirty="0"/>
              <a:t>-ATS-INTC</a:t>
            </a:r>
            <a:r>
              <a:rPr lang="zh-CN" altLang="en-US" dirty="0"/>
              <a:t>的设计与实现</a:t>
            </a: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543E1A7D-63A0-E61C-941B-3A23A4A62E24}"/>
              </a:ext>
            </a:extLst>
          </p:cNvPr>
          <p:cNvGrpSpPr/>
          <p:nvPr/>
        </p:nvGrpSpPr>
        <p:grpSpPr>
          <a:xfrm>
            <a:off x="7054986" y="1115984"/>
            <a:ext cx="3877663" cy="4626032"/>
            <a:chOff x="6896490" y="1121966"/>
            <a:chExt cx="3877663" cy="4626032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AB9742D0-5480-13A0-61D9-933D5B87825B}"/>
                </a:ext>
              </a:extLst>
            </p:cNvPr>
            <p:cNvSpPr/>
            <p:nvPr/>
          </p:nvSpPr>
          <p:spPr>
            <a:xfrm>
              <a:off x="6896490" y="3487750"/>
              <a:ext cx="3877663" cy="1008366"/>
            </a:xfrm>
            <a:custGeom>
              <a:avLst/>
              <a:gdLst>
                <a:gd name="connsiteX0" fmla="*/ 3726435 w 3877663"/>
                <a:gd name="connsiteY0" fmla="*/ 0 h 1008366"/>
                <a:gd name="connsiteX1" fmla="*/ 3877664 w 3877663"/>
                <a:gd name="connsiteY1" fmla="*/ 151255 h 1008366"/>
                <a:gd name="connsiteX2" fmla="*/ 3877664 w 3877663"/>
                <a:gd name="connsiteY2" fmla="*/ 857112 h 1008366"/>
                <a:gd name="connsiteX3" fmla="*/ 3726435 w 3877663"/>
                <a:gd name="connsiteY3" fmla="*/ 1008367 h 1008366"/>
                <a:gd name="connsiteX4" fmla="*/ 151229 w 3877663"/>
                <a:gd name="connsiteY4" fmla="*/ 1008367 h 1008366"/>
                <a:gd name="connsiteX5" fmla="*/ 0 w 3877663"/>
                <a:gd name="connsiteY5" fmla="*/ 857112 h 1008366"/>
                <a:gd name="connsiteX6" fmla="*/ 0 w 3877663"/>
                <a:gd name="connsiteY6" fmla="*/ 151255 h 1008366"/>
                <a:gd name="connsiteX7" fmla="*/ 151229 w 3877663"/>
                <a:gd name="connsiteY7" fmla="*/ 0 h 10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7663" h="1008366">
                  <a:moveTo>
                    <a:pt x="3726435" y="0"/>
                  </a:moveTo>
                  <a:cubicBezTo>
                    <a:pt x="3809956" y="0"/>
                    <a:pt x="3877664" y="67719"/>
                    <a:pt x="3877664" y="151255"/>
                  </a:cubicBezTo>
                  <a:lnTo>
                    <a:pt x="3877664" y="857112"/>
                  </a:lnTo>
                  <a:cubicBezTo>
                    <a:pt x="3877664" y="940648"/>
                    <a:pt x="3809956" y="1008367"/>
                    <a:pt x="3726435" y="1008367"/>
                  </a:cubicBezTo>
                  <a:lnTo>
                    <a:pt x="151229" y="1008367"/>
                  </a:lnTo>
                  <a:cubicBezTo>
                    <a:pt x="67707" y="1008367"/>
                    <a:pt x="0" y="940648"/>
                    <a:pt x="0" y="857112"/>
                  </a:cubicBezTo>
                  <a:lnTo>
                    <a:pt x="0" y="151255"/>
                  </a:lnTo>
                  <a:cubicBezTo>
                    <a:pt x="0" y="67719"/>
                    <a:pt x="67707" y="0"/>
                    <a:pt x="151229" y="0"/>
                  </a:cubicBezTo>
                  <a:close/>
                </a:path>
              </a:pathLst>
            </a:custGeom>
            <a:noFill/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71EDC27-D21A-34CE-C21E-4817709A3645}"/>
                </a:ext>
              </a:extLst>
            </p:cNvPr>
            <p:cNvSpPr txBox="1"/>
            <p:nvPr/>
          </p:nvSpPr>
          <p:spPr>
            <a:xfrm>
              <a:off x="8290195" y="3500205"/>
              <a:ext cx="1082497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B85450"/>
                  </a:solidFill>
                  <a:latin typeface="Helvetica"/>
                  <a:cs typeface="Helvetica"/>
                  <a:sym typeface="Helvetica"/>
                  <a:rtl val="0"/>
                </a:rPr>
                <a:t>ArceOS modules</a:t>
              </a: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2E56810-98BF-0B20-0518-17DFABA9101D}"/>
                </a:ext>
              </a:extLst>
            </p:cNvPr>
            <p:cNvSpPr/>
            <p:nvPr/>
          </p:nvSpPr>
          <p:spPr>
            <a:xfrm>
              <a:off x="6896490" y="4573683"/>
              <a:ext cx="3877663" cy="1163500"/>
            </a:xfrm>
            <a:custGeom>
              <a:avLst/>
              <a:gdLst>
                <a:gd name="connsiteX0" fmla="*/ 3703169 w 3877663"/>
                <a:gd name="connsiteY0" fmla="*/ 0 h 1163500"/>
                <a:gd name="connsiteX1" fmla="*/ 3877664 w 3877663"/>
                <a:gd name="connsiteY1" fmla="*/ 174525 h 1163500"/>
                <a:gd name="connsiteX2" fmla="*/ 3877664 w 3877663"/>
                <a:gd name="connsiteY2" fmla="*/ 988975 h 1163500"/>
                <a:gd name="connsiteX3" fmla="*/ 3703169 w 3877663"/>
                <a:gd name="connsiteY3" fmla="*/ 1163500 h 1163500"/>
                <a:gd name="connsiteX4" fmla="*/ 174495 w 3877663"/>
                <a:gd name="connsiteY4" fmla="*/ 1163500 h 1163500"/>
                <a:gd name="connsiteX5" fmla="*/ 0 w 3877663"/>
                <a:gd name="connsiteY5" fmla="*/ 988975 h 1163500"/>
                <a:gd name="connsiteX6" fmla="*/ 0 w 3877663"/>
                <a:gd name="connsiteY6" fmla="*/ 174525 h 1163500"/>
                <a:gd name="connsiteX7" fmla="*/ 174495 w 3877663"/>
                <a:gd name="connsiteY7" fmla="*/ 0 h 11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7663" h="1163500">
                  <a:moveTo>
                    <a:pt x="3703169" y="0"/>
                  </a:moveTo>
                  <a:cubicBezTo>
                    <a:pt x="3799540" y="0"/>
                    <a:pt x="3877664" y="78137"/>
                    <a:pt x="3877664" y="174525"/>
                  </a:cubicBezTo>
                  <a:lnTo>
                    <a:pt x="3877664" y="988975"/>
                  </a:lnTo>
                  <a:cubicBezTo>
                    <a:pt x="3877664" y="1085363"/>
                    <a:pt x="3799540" y="1163500"/>
                    <a:pt x="3703169" y="1163500"/>
                  </a:cubicBezTo>
                  <a:lnTo>
                    <a:pt x="174495" y="1163500"/>
                  </a:lnTo>
                  <a:cubicBezTo>
                    <a:pt x="78124" y="1163500"/>
                    <a:pt x="0" y="1085363"/>
                    <a:pt x="0" y="988975"/>
                  </a:cubicBezTo>
                  <a:lnTo>
                    <a:pt x="0" y="174525"/>
                  </a:lnTo>
                  <a:cubicBezTo>
                    <a:pt x="0" y="78137"/>
                    <a:pt x="78124" y="0"/>
                    <a:pt x="174495" y="0"/>
                  </a:cubicBezTo>
                  <a:close/>
                </a:path>
              </a:pathLst>
            </a:custGeom>
            <a:noFill/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013F93-EE7E-BA5F-3C9E-0AC29A74AAC8}"/>
                </a:ext>
              </a:extLst>
            </p:cNvPr>
            <p:cNvSpPr txBox="1"/>
            <p:nvPr/>
          </p:nvSpPr>
          <p:spPr>
            <a:xfrm>
              <a:off x="8352238" y="5532452"/>
              <a:ext cx="95841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9673A6"/>
                  </a:solidFill>
                  <a:latin typeface="Helvetica"/>
                  <a:cs typeface="Helvetica"/>
                  <a:sym typeface="Helvetica"/>
                  <a:rtl val="0"/>
                </a:rPr>
                <a:t>ArceOS crates</a:t>
              </a: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468087C-4E5C-9F33-BFF0-8EF4B8D9026D}"/>
                </a:ext>
              </a:extLst>
            </p:cNvPr>
            <p:cNvSpPr/>
            <p:nvPr/>
          </p:nvSpPr>
          <p:spPr>
            <a:xfrm>
              <a:off x="7206703" y="1121966"/>
              <a:ext cx="3257237" cy="620533"/>
            </a:xfrm>
            <a:custGeom>
              <a:avLst/>
              <a:gdLst>
                <a:gd name="connsiteX0" fmla="*/ 3164173 w 3257237"/>
                <a:gd name="connsiteY0" fmla="*/ 0 h 620533"/>
                <a:gd name="connsiteX1" fmla="*/ 3257237 w 3257237"/>
                <a:gd name="connsiteY1" fmla="*/ 93080 h 620533"/>
                <a:gd name="connsiteX2" fmla="*/ 3257237 w 3257237"/>
                <a:gd name="connsiteY2" fmla="*/ 527453 h 620533"/>
                <a:gd name="connsiteX3" fmla="*/ 3164173 w 3257237"/>
                <a:gd name="connsiteY3" fmla="*/ 620534 h 620533"/>
                <a:gd name="connsiteX4" fmla="*/ 93064 w 3257237"/>
                <a:gd name="connsiteY4" fmla="*/ 620534 h 620533"/>
                <a:gd name="connsiteX5" fmla="*/ 0 w 3257237"/>
                <a:gd name="connsiteY5" fmla="*/ 527453 h 620533"/>
                <a:gd name="connsiteX6" fmla="*/ 0 w 3257237"/>
                <a:gd name="connsiteY6" fmla="*/ 93080 h 620533"/>
                <a:gd name="connsiteX7" fmla="*/ 93064 w 3257237"/>
                <a:gd name="connsiteY7" fmla="*/ 0 h 62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7237" h="620533">
                  <a:moveTo>
                    <a:pt x="3164173" y="0"/>
                  </a:moveTo>
                  <a:cubicBezTo>
                    <a:pt x="3215571" y="0"/>
                    <a:pt x="3257237" y="41673"/>
                    <a:pt x="3257237" y="93080"/>
                  </a:cubicBezTo>
                  <a:lnTo>
                    <a:pt x="3257237" y="527453"/>
                  </a:lnTo>
                  <a:cubicBezTo>
                    <a:pt x="3257237" y="578860"/>
                    <a:pt x="3215571" y="620534"/>
                    <a:pt x="3164173" y="620534"/>
                  </a:cubicBezTo>
                  <a:lnTo>
                    <a:pt x="93064" y="620534"/>
                  </a:lnTo>
                  <a:cubicBezTo>
                    <a:pt x="41666" y="620534"/>
                    <a:pt x="0" y="578860"/>
                    <a:pt x="0" y="527453"/>
                  </a:cubicBezTo>
                  <a:lnTo>
                    <a:pt x="0" y="93080"/>
                  </a:lnTo>
                  <a:cubicBezTo>
                    <a:pt x="0" y="41673"/>
                    <a:pt x="41666" y="0"/>
                    <a:pt x="93064" y="0"/>
                  </a:cubicBezTo>
                  <a:close/>
                </a:path>
              </a:pathLst>
            </a:custGeom>
            <a:noFill/>
            <a:ln w="7754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289BD0E-A1D1-7E04-D3AB-82BB8019618D}"/>
                </a:ext>
              </a:extLst>
            </p:cNvPr>
            <p:cNvSpPr txBox="1"/>
            <p:nvPr/>
          </p:nvSpPr>
          <p:spPr>
            <a:xfrm>
              <a:off x="8464690" y="1134421"/>
              <a:ext cx="733508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User Apps</a:t>
              </a: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E5A1EA8-506D-292B-7BBD-91E3039D4A4F}"/>
                </a:ext>
              </a:extLst>
            </p:cNvPr>
            <p:cNvSpPr/>
            <p:nvPr/>
          </p:nvSpPr>
          <p:spPr>
            <a:xfrm>
              <a:off x="9925178" y="4418550"/>
              <a:ext cx="15278" cy="183445"/>
            </a:xfrm>
            <a:custGeom>
              <a:avLst/>
              <a:gdLst>
                <a:gd name="connsiteX0" fmla="*/ 15278 w 15278"/>
                <a:gd name="connsiteY0" fmla="*/ 0 h 183445"/>
                <a:gd name="connsiteX1" fmla="*/ 0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15278" y="0"/>
                  </a:moveTo>
                  <a:lnTo>
                    <a:pt x="0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422E7E4-38CF-626C-A094-0D3752021C51}"/>
                </a:ext>
              </a:extLst>
            </p:cNvPr>
            <p:cNvSpPr/>
            <p:nvPr/>
          </p:nvSpPr>
          <p:spPr>
            <a:xfrm>
              <a:off x="9899275" y="4586249"/>
              <a:ext cx="54054" cy="56391"/>
            </a:xfrm>
            <a:custGeom>
              <a:avLst/>
              <a:gdLst>
                <a:gd name="connsiteX0" fmla="*/ 22490 w 54054"/>
                <a:gd name="connsiteY0" fmla="*/ 56391 h 56391"/>
                <a:gd name="connsiteX1" fmla="*/ 0 w 54054"/>
                <a:gd name="connsiteY1" fmla="*/ 0 h 56391"/>
                <a:gd name="connsiteX2" fmla="*/ 25903 w 54054"/>
                <a:gd name="connsiteY2" fmla="*/ 15746 h 56391"/>
                <a:gd name="connsiteX3" fmla="*/ 54055 w 54054"/>
                <a:gd name="connsiteY3" fmla="*/ 4499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22490" y="56391"/>
                  </a:moveTo>
                  <a:lnTo>
                    <a:pt x="0" y="0"/>
                  </a:lnTo>
                  <a:lnTo>
                    <a:pt x="25903" y="15746"/>
                  </a:lnTo>
                  <a:lnTo>
                    <a:pt x="54055" y="4499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F24C092-2CE9-D42A-0EA0-87110E698997}"/>
                </a:ext>
              </a:extLst>
            </p:cNvPr>
            <p:cNvSpPr/>
            <p:nvPr/>
          </p:nvSpPr>
          <p:spPr>
            <a:xfrm>
              <a:off x="10444552" y="4418550"/>
              <a:ext cx="15278" cy="183445"/>
            </a:xfrm>
            <a:custGeom>
              <a:avLst/>
              <a:gdLst>
                <a:gd name="connsiteX0" fmla="*/ 0 w 15278"/>
                <a:gd name="connsiteY0" fmla="*/ 0 h 183445"/>
                <a:gd name="connsiteX1" fmla="*/ 15278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0" y="0"/>
                  </a:moveTo>
                  <a:lnTo>
                    <a:pt x="15278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6185FE8-EF6E-4655-67BE-5D1CF0EF5218}"/>
                </a:ext>
              </a:extLst>
            </p:cNvPr>
            <p:cNvSpPr/>
            <p:nvPr/>
          </p:nvSpPr>
          <p:spPr>
            <a:xfrm>
              <a:off x="10431678" y="4586249"/>
              <a:ext cx="54054" cy="56391"/>
            </a:xfrm>
            <a:custGeom>
              <a:avLst/>
              <a:gdLst>
                <a:gd name="connsiteX0" fmla="*/ 31564 w 54054"/>
                <a:gd name="connsiteY0" fmla="*/ 56391 h 56391"/>
                <a:gd name="connsiteX1" fmla="*/ 0 w 54054"/>
                <a:gd name="connsiteY1" fmla="*/ 4499 h 56391"/>
                <a:gd name="connsiteX2" fmla="*/ 28152 w 54054"/>
                <a:gd name="connsiteY2" fmla="*/ 15746 h 56391"/>
                <a:gd name="connsiteX3" fmla="*/ 54055 w 54054"/>
                <a:gd name="connsiteY3" fmla="*/ 0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31564" y="56391"/>
                  </a:moveTo>
                  <a:lnTo>
                    <a:pt x="0" y="4499"/>
                  </a:lnTo>
                  <a:lnTo>
                    <a:pt x="28152" y="15746"/>
                  </a:lnTo>
                  <a:lnTo>
                    <a:pt x="5405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638EF00-11E2-2CB6-91E4-65545F0DDD84}"/>
                </a:ext>
              </a:extLst>
            </p:cNvPr>
            <p:cNvSpPr/>
            <p:nvPr/>
          </p:nvSpPr>
          <p:spPr>
            <a:xfrm>
              <a:off x="9688408" y="4108283"/>
              <a:ext cx="1008192" cy="310266"/>
            </a:xfrm>
            <a:custGeom>
              <a:avLst/>
              <a:gdLst>
                <a:gd name="connsiteX0" fmla="*/ 961661 w 1008192"/>
                <a:gd name="connsiteY0" fmla="*/ 0 h 310266"/>
                <a:gd name="connsiteX1" fmla="*/ 1008193 w 1008192"/>
                <a:gd name="connsiteY1" fmla="*/ 46540 h 310266"/>
                <a:gd name="connsiteX2" fmla="*/ 1008193 w 1008192"/>
                <a:gd name="connsiteY2" fmla="*/ 263727 h 310266"/>
                <a:gd name="connsiteX3" fmla="*/ 961661 w 1008192"/>
                <a:gd name="connsiteY3" fmla="*/ 310267 h 310266"/>
                <a:gd name="connsiteX4" fmla="*/ 46532 w 1008192"/>
                <a:gd name="connsiteY4" fmla="*/ 310267 h 310266"/>
                <a:gd name="connsiteX5" fmla="*/ 0 w 1008192"/>
                <a:gd name="connsiteY5" fmla="*/ 263727 h 310266"/>
                <a:gd name="connsiteX6" fmla="*/ 0 w 1008192"/>
                <a:gd name="connsiteY6" fmla="*/ 46540 h 310266"/>
                <a:gd name="connsiteX7" fmla="*/ 46532 w 1008192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8192" h="310266">
                  <a:moveTo>
                    <a:pt x="961661" y="0"/>
                  </a:moveTo>
                  <a:cubicBezTo>
                    <a:pt x="987360" y="0"/>
                    <a:pt x="1008193" y="20837"/>
                    <a:pt x="1008193" y="46540"/>
                  </a:cubicBezTo>
                  <a:lnTo>
                    <a:pt x="1008193" y="263727"/>
                  </a:lnTo>
                  <a:cubicBezTo>
                    <a:pt x="1008193" y="289430"/>
                    <a:pt x="987360" y="310267"/>
                    <a:pt x="961661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4E0552D-BCE7-D8CD-1E41-858815FA35E3}"/>
                </a:ext>
              </a:extLst>
            </p:cNvPr>
            <p:cNvSpPr txBox="1"/>
            <p:nvPr/>
          </p:nvSpPr>
          <p:spPr>
            <a:xfrm>
              <a:off x="9965346" y="4144008"/>
              <a:ext cx="446561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axnet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118CDEA-784B-7EF3-5946-15A43B66503C}"/>
                </a:ext>
              </a:extLst>
            </p:cNvPr>
            <p:cNvSpPr/>
            <p:nvPr/>
          </p:nvSpPr>
          <p:spPr>
            <a:xfrm>
              <a:off x="8098566" y="4418550"/>
              <a:ext cx="7755" cy="183290"/>
            </a:xfrm>
            <a:custGeom>
              <a:avLst/>
              <a:gdLst>
                <a:gd name="connsiteX0" fmla="*/ 0 w 7755"/>
                <a:gd name="connsiteY0" fmla="*/ 0 h 183290"/>
                <a:gd name="connsiteX1" fmla="*/ 0 w 7755"/>
                <a:gd name="connsiteY1" fmla="*/ 183290 h 1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183290">
                  <a:moveTo>
                    <a:pt x="0" y="0"/>
                  </a:moveTo>
                  <a:lnTo>
                    <a:pt x="0" y="18329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2D83B5C-F577-458A-7CC4-2E29D167864E}"/>
                </a:ext>
              </a:extLst>
            </p:cNvPr>
            <p:cNvSpPr/>
            <p:nvPr/>
          </p:nvSpPr>
          <p:spPr>
            <a:xfrm>
              <a:off x="8071422" y="45882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CF4F3B9-24E4-09FB-EB9E-1FC6E386E7D1}"/>
                </a:ext>
              </a:extLst>
            </p:cNvPr>
            <p:cNvSpPr/>
            <p:nvPr/>
          </p:nvSpPr>
          <p:spPr>
            <a:xfrm>
              <a:off x="7749576" y="4108283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FB7F9F6-415D-A04F-68A2-9C5C005B5272}"/>
                </a:ext>
              </a:extLst>
            </p:cNvPr>
            <p:cNvSpPr txBox="1"/>
            <p:nvPr/>
          </p:nvSpPr>
          <p:spPr>
            <a:xfrm>
              <a:off x="7848142" y="4144008"/>
              <a:ext cx="49309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axtask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98D74E9-3BA9-8EAF-698F-602A6A136BC9}"/>
                </a:ext>
              </a:extLst>
            </p:cNvPr>
            <p:cNvSpPr/>
            <p:nvPr/>
          </p:nvSpPr>
          <p:spPr>
            <a:xfrm>
              <a:off x="7749576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71C3E6F-A262-909D-270C-94CB1B572CF7}"/>
                </a:ext>
              </a:extLst>
            </p:cNvPr>
            <p:cNvSpPr txBox="1"/>
            <p:nvPr/>
          </p:nvSpPr>
          <p:spPr>
            <a:xfrm>
              <a:off x="7801610" y="3756175"/>
              <a:ext cx="58615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axconfig</a:t>
              </a: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CFFF549-19C9-C678-2375-FEFB712D5A3E}"/>
                </a:ext>
              </a:extLst>
            </p:cNvPr>
            <p:cNvSpPr/>
            <p:nvPr/>
          </p:nvSpPr>
          <p:spPr>
            <a:xfrm>
              <a:off x="6974043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54CD801-F894-53EF-D6E3-F39915D86A2C}"/>
                </a:ext>
              </a:extLst>
            </p:cNvPr>
            <p:cNvSpPr txBox="1"/>
            <p:nvPr/>
          </p:nvSpPr>
          <p:spPr>
            <a:xfrm>
              <a:off x="6991178" y="3756175"/>
              <a:ext cx="655954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axruntime</a:t>
              </a: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4073A5D-F20A-B1B7-AE96-9EA7C25395AA}"/>
                </a:ext>
              </a:extLst>
            </p:cNvPr>
            <p:cNvSpPr/>
            <p:nvPr/>
          </p:nvSpPr>
          <p:spPr>
            <a:xfrm>
              <a:off x="8525109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A39162B-9077-73F1-0DB1-D59FE64643F3}"/>
                </a:ext>
              </a:extLst>
            </p:cNvPr>
            <p:cNvSpPr txBox="1"/>
            <p:nvPr/>
          </p:nvSpPr>
          <p:spPr>
            <a:xfrm>
              <a:off x="8650818" y="3756175"/>
              <a:ext cx="438805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axhal</a:t>
              </a: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5A4C77E-77D8-E20F-A27C-E8B4AD72EFCC}"/>
                </a:ext>
              </a:extLst>
            </p:cNvPr>
            <p:cNvSpPr/>
            <p:nvPr/>
          </p:nvSpPr>
          <p:spPr>
            <a:xfrm>
              <a:off x="8781267" y="4418550"/>
              <a:ext cx="15278" cy="183445"/>
            </a:xfrm>
            <a:custGeom>
              <a:avLst/>
              <a:gdLst>
                <a:gd name="connsiteX0" fmla="*/ 15278 w 15278"/>
                <a:gd name="connsiteY0" fmla="*/ 0 h 183445"/>
                <a:gd name="connsiteX1" fmla="*/ 0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15278" y="0"/>
                  </a:moveTo>
                  <a:lnTo>
                    <a:pt x="0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A4D2575D-F843-14DD-79FE-EA8785E9FCBE}"/>
                </a:ext>
              </a:extLst>
            </p:cNvPr>
            <p:cNvSpPr/>
            <p:nvPr/>
          </p:nvSpPr>
          <p:spPr>
            <a:xfrm>
              <a:off x="8755364" y="4586249"/>
              <a:ext cx="54054" cy="56391"/>
            </a:xfrm>
            <a:custGeom>
              <a:avLst/>
              <a:gdLst>
                <a:gd name="connsiteX0" fmla="*/ 22490 w 54054"/>
                <a:gd name="connsiteY0" fmla="*/ 56391 h 56391"/>
                <a:gd name="connsiteX1" fmla="*/ 0 w 54054"/>
                <a:gd name="connsiteY1" fmla="*/ 0 h 56391"/>
                <a:gd name="connsiteX2" fmla="*/ 25903 w 54054"/>
                <a:gd name="connsiteY2" fmla="*/ 15746 h 56391"/>
                <a:gd name="connsiteX3" fmla="*/ 54055 w 54054"/>
                <a:gd name="connsiteY3" fmla="*/ 4499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22490" y="56391"/>
                  </a:moveTo>
                  <a:lnTo>
                    <a:pt x="0" y="0"/>
                  </a:lnTo>
                  <a:lnTo>
                    <a:pt x="25903" y="15746"/>
                  </a:lnTo>
                  <a:lnTo>
                    <a:pt x="54055" y="4499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52B0BA1-C72A-ACCA-D6B4-44475F515E57}"/>
                </a:ext>
              </a:extLst>
            </p:cNvPr>
            <p:cNvSpPr/>
            <p:nvPr/>
          </p:nvSpPr>
          <p:spPr>
            <a:xfrm>
              <a:off x="8525109" y="4108283"/>
              <a:ext cx="1085745" cy="310266"/>
            </a:xfrm>
            <a:custGeom>
              <a:avLst/>
              <a:gdLst>
                <a:gd name="connsiteX0" fmla="*/ 1039214 w 1085745"/>
                <a:gd name="connsiteY0" fmla="*/ 0 h 310266"/>
                <a:gd name="connsiteX1" fmla="*/ 1085746 w 1085745"/>
                <a:gd name="connsiteY1" fmla="*/ 46540 h 310266"/>
                <a:gd name="connsiteX2" fmla="*/ 1085746 w 1085745"/>
                <a:gd name="connsiteY2" fmla="*/ 263727 h 310266"/>
                <a:gd name="connsiteX3" fmla="*/ 1039214 w 1085745"/>
                <a:gd name="connsiteY3" fmla="*/ 310267 h 310266"/>
                <a:gd name="connsiteX4" fmla="*/ 46532 w 1085745"/>
                <a:gd name="connsiteY4" fmla="*/ 310267 h 310266"/>
                <a:gd name="connsiteX5" fmla="*/ 0 w 1085745"/>
                <a:gd name="connsiteY5" fmla="*/ 263727 h 310266"/>
                <a:gd name="connsiteX6" fmla="*/ 0 w 1085745"/>
                <a:gd name="connsiteY6" fmla="*/ 46540 h 310266"/>
                <a:gd name="connsiteX7" fmla="*/ 46532 w 1085745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745" h="310266">
                  <a:moveTo>
                    <a:pt x="1039214" y="0"/>
                  </a:moveTo>
                  <a:cubicBezTo>
                    <a:pt x="1064913" y="0"/>
                    <a:pt x="1085746" y="20837"/>
                    <a:pt x="1085746" y="46540"/>
                  </a:cubicBezTo>
                  <a:lnTo>
                    <a:pt x="1085746" y="263727"/>
                  </a:lnTo>
                  <a:cubicBezTo>
                    <a:pt x="1085746" y="289430"/>
                    <a:pt x="1064913" y="310267"/>
                    <a:pt x="103921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2272155-62B1-A308-343E-B5A6B82C8DF1}"/>
                </a:ext>
              </a:extLst>
            </p:cNvPr>
            <p:cNvSpPr txBox="1"/>
            <p:nvPr/>
          </p:nvSpPr>
          <p:spPr>
            <a:xfrm>
              <a:off x="8778781" y="4144008"/>
              <a:ext cx="57064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axdriver</a:t>
              </a: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F544727-8E10-56F6-427C-DE361B8B21A1}"/>
                </a:ext>
              </a:extLst>
            </p:cNvPr>
            <p:cNvSpPr/>
            <p:nvPr/>
          </p:nvSpPr>
          <p:spPr>
            <a:xfrm>
              <a:off x="6974043" y="4651250"/>
              <a:ext cx="697979" cy="232700"/>
            </a:xfrm>
            <a:custGeom>
              <a:avLst/>
              <a:gdLst>
                <a:gd name="connsiteX0" fmla="*/ 663080 w 697979"/>
                <a:gd name="connsiteY0" fmla="*/ 0 h 232700"/>
                <a:gd name="connsiteX1" fmla="*/ 697979 w 697979"/>
                <a:gd name="connsiteY1" fmla="*/ 34905 h 232700"/>
                <a:gd name="connsiteX2" fmla="*/ 697979 w 697979"/>
                <a:gd name="connsiteY2" fmla="*/ 197795 h 232700"/>
                <a:gd name="connsiteX3" fmla="*/ 663080 w 697979"/>
                <a:gd name="connsiteY3" fmla="*/ 232700 h 232700"/>
                <a:gd name="connsiteX4" fmla="*/ 34899 w 697979"/>
                <a:gd name="connsiteY4" fmla="*/ 232700 h 232700"/>
                <a:gd name="connsiteX5" fmla="*/ 0 w 697979"/>
                <a:gd name="connsiteY5" fmla="*/ 197795 h 232700"/>
                <a:gd name="connsiteX6" fmla="*/ 0 w 697979"/>
                <a:gd name="connsiteY6" fmla="*/ 34905 h 232700"/>
                <a:gd name="connsiteX7" fmla="*/ 34899 w 69797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232700">
                  <a:moveTo>
                    <a:pt x="663080" y="0"/>
                  </a:moveTo>
                  <a:cubicBezTo>
                    <a:pt x="682355" y="0"/>
                    <a:pt x="697979" y="15627"/>
                    <a:pt x="697979" y="34905"/>
                  </a:cubicBezTo>
                  <a:lnTo>
                    <a:pt x="697979" y="197795"/>
                  </a:lnTo>
                  <a:cubicBezTo>
                    <a:pt x="697979" y="217073"/>
                    <a:pt x="682355" y="232700"/>
                    <a:pt x="66308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C4EEAF8-7101-1AA7-508E-410B880D95F1}"/>
                </a:ext>
              </a:extLst>
            </p:cNvPr>
            <p:cNvSpPr txBox="1"/>
            <p:nvPr/>
          </p:nvSpPr>
          <p:spPr>
            <a:xfrm>
              <a:off x="7045465" y="4655948"/>
              <a:ext cx="54738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allocator</a:t>
              </a: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4A1899AE-F535-D0E9-7DCE-AD4191A22D9B}"/>
                </a:ext>
              </a:extLst>
            </p:cNvPr>
            <p:cNvSpPr/>
            <p:nvPr/>
          </p:nvSpPr>
          <p:spPr>
            <a:xfrm>
              <a:off x="7323033" y="4418550"/>
              <a:ext cx="7755" cy="183290"/>
            </a:xfrm>
            <a:custGeom>
              <a:avLst/>
              <a:gdLst>
                <a:gd name="connsiteX0" fmla="*/ 0 w 7755"/>
                <a:gd name="connsiteY0" fmla="*/ 0 h 183290"/>
                <a:gd name="connsiteX1" fmla="*/ 0 w 7755"/>
                <a:gd name="connsiteY1" fmla="*/ 183290 h 1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183290">
                  <a:moveTo>
                    <a:pt x="0" y="0"/>
                  </a:moveTo>
                  <a:lnTo>
                    <a:pt x="0" y="18329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29737B08-A38A-5C02-4CF5-7E06C7FF49A8}"/>
                </a:ext>
              </a:extLst>
            </p:cNvPr>
            <p:cNvSpPr/>
            <p:nvPr/>
          </p:nvSpPr>
          <p:spPr>
            <a:xfrm>
              <a:off x="7295889" y="45882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6D8F9E8D-A2EF-1895-E7DE-8FD84406287E}"/>
                </a:ext>
              </a:extLst>
            </p:cNvPr>
            <p:cNvSpPr/>
            <p:nvPr/>
          </p:nvSpPr>
          <p:spPr>
            <a:xfrm>
              <a:off x="6974043" y="4108283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142F1B7-DB36-B0FC-2182-FB86EC81A5B9}"/>
                </a:ext>
              </a:extLst>
            </p:cNvPr>
            <p:cNvSpPr txBox="1"/>
            <p:nvPr/>
          </p:nvSpPr>
          <p:spPr>
            <a:xfrm>
              <a:off x="7060976" y="4144008"/>
              <a:ext cx="516359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axalloc</a:t>
              </a: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20053BC-FFC5-D60D-4EDB-94DFD12B7056}"/>
                </a:ext>
              </a:extLst>
            </p:cNvPr>
            <p:cNvSpPr/>
            <p:nvPr/>
          </p:nvSpPr>
          <p:spPr>
            <a:xfrm>
              <a:off x="7749576" y="4651250"/>
              <a:ext cx="697979" cy="232700"/>
            </a:xfrm>
            <a:custGeom>
              <a:avLst/>
              <a:gdLst>
                <a:gd name="connsiteX0" fmla="*/ 663080 w 697979"/>
                <a:gd name="connsiteY0" fmla="*/ 0 h 232700"/>
                <a:gd name="connsiteX1" fmla="*/ 697979 w 697979"/>
                <a:gd name="connsiteY1" fmla="*/ 34905 h 232700"/>
                <a:gd name="connsiteX2" fmla="*/ 697979 w 697979"/>
                <a:gd name="connsiteY2" fmla="*/ 197795 h 232700"/>
                <a:gd name="connsiteX3" fmla="*/ 663080 w 697979"/>
                <a:gd name="connsiteY3" fmla="*/ 232700 h 232700"/>
                <a:gd name="connsiteX4" fmla="*/ 34899 w 697979"/>
                <a:gd name="connsiteY4" fmla="*/ 232700 h 232700"/>
                <a:gd name="connsiteX5" fmla="*/ 0 w 697979"/>
                <a:gd name="connsiteY5" fmla="*/ 197795 h 232700"/>
                <a:gd name="connsiteX6" fmla="*/ 0 w 697979"/>
                <a:gd name="connsiteY6" fmla="*/ 34905 h 232700"/>
                <a:gd name="connsiteX7" fmla="*/ 34899 w 69797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232700">
                  <a:moveTo>
                    <a:pt x="663080" y="0"/>
                  </a:moveTo>
                  <a:cubicBezTo>
                    <a:pt x="682355" y="0"/>
                    <a:pt x="697979" y="15627"/>
                    <a:pt x="697979" y="34905"/>
                  </a:cubicBezTo>
                  <a:lnTo>
                    <a:pt x="697979" y="197795"/>
                  </a:lnTo>
                  <a:cubicBezTo>
                    <a:pt x="697979" y="217073"/>
                    <a:pt x="682355" y="232700"/>
                    <a:pt x="66308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0A25C52-9404-384E-D04E-CC6EC6CEC867}"/>
                </a:ext>
              </a:extLst>
            </p:cNvPr>
            <p:cNvSpPr txBox="1"/>
            <p:nvPr/>
          </p:nvSpPr>
          <p:spPr>
            <a:xfrm>
              <a:off x="7789977" y="4655948"/>
              <a:ext cx="60942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scheduler</a:t>
              </a: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15F7147-F728-442E-37F6-3A65E390BD9D}"/>
                </a:ext>
              </a:extLst>
            </p:cNvPr>
            <p:cNvSpPr/>
            <p:nvPr/>
          </p:nvSpPr>
          <p:spPr>
            <a:xfrm>
              <a:off x="9882291" y="4961517"/>
              <a:ext cx="620426" cy="232700"/>
            </a:xfrm>
            <a:custGeom>
              <a:avLst/>
              <a:gdLst>
                <a:gd name="connsiteX0" fmla="*/ 585527 w 620426"/>
                <a:gd name="connsiteY0" fmla="*/ 0 h 232700"/>
                <a:gd name="connsiteX1" fmla="*/ 620426 w 620426"/>
                <a:gd name="connsiteY1" fmla="*/ 34905 h 232700"/>
                <a:gd name="connsiteX2" fmla="*/ 620426 w 620426"/>
                <a:gd name="connsiteY2" fmla="*/ 197795 h 232700"/>
                <a:gd name="connsiteX3" fmla="*/ 585527 w 620426"/>
                <a:gd name="connsiteY3" fmla="*/ 232700 h 232700"/>
                <a:gd name="connsiteX4" fmla="*/ 34899 w 620426"/>
                <a:gd name="connsiteY4" fmla="*/ 232700 h 232700"/>
                <a:gd name="connsiteX5" fmla="*/ 0 w 620426"/>
                <a:gd name="connsiteY5" fmla="*/ 197795 h 232700"/>
                <a:gd name="connsiteX6" fmla="*/ 0 w 620426"/>
                <a:gd name="connsiteY6" fmla="*/ 34905 h 232700"/>
                <a:gd name="connsiteX7" fmla="*/ 34899 w 620426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232700">
                  <a:moveTo>
                    <a:pt x="585527" y="0"/>
                  </a:moveTo>
                  <a:cubicBezTo>
                    <a:pt x="604801" y="0"/>
                    <a:pt x="620426" y="15627"/>
                    <a:pt x="620426" y="34905"/>
                  </a:cubicBezTo>
                  <a:lnTo>
                    <a:pt x="620426" y="197795"/>
                  </a:lnTo>
                  <a:cubicBezTo>
                    <a:pt x="620426" y="217073"/>
                    <a:pt x="604801" y="232700"/>
                    <a:pt x="58552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7DA355A-93A1-96C5-CE1E-CDDD12FF9CFF}"/>
                </a:ext>
              </a:extLst>
            </p:cNvPr>
            <p:cNvSpPr txBox="1"/>
            <p:nvPr/>
          </p:nvSpPr>
          <p:spPr>
            <a:xfrm>
              <a:off x="9856771" y="4966215"/>
              <a:ext cx="66371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page_table</a:t>
              </a: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640ACBE-C7C8-0208-623F-CB671EA8E3A5}"/>
                </a:ext>
              </a:extLst>
            </p:cNvPr>
            <p:cNvSpPr/>
            <p:nvPr/>
          </p:nvSpPr>
          <p:spPr>
            <a:xfrm>
              <a:off x="6974043" y="5271784"/>
              <a:ext cx="1473512" cy="232700"/>
            </a:xfrm>
            <a:custGeom>
              <a:avLst/>
              <a:gdLst>
                <a:gd name="connsiteX0" fmla="*/ 1438613 w 1473512"/>
                <a:gd name="connsiteY0" fmla="*/ 0 h 232700"/>
                <a:gd name="connsiteX1" fmla="*/ 1473512 w 1473512"/>
                <a:gd name="connsiteY1" fmla="*/ 34905 h 232700"/>
                <a:gd name="connsiteX2" fmla="*/ 1473512 w 1473512"/>
                <a:gd name="connsiteY2" fmla="*/ 197795 h 232700"/>
                <a:gd name="connsiteX3" fmla="*/ 1438613 w 1473512"/>
                <a:gd name="connsiteY3" fmla="*/ 232700 h 232700"/>
                <a:gd name="connsiteX4" fmla="*/ 34899 w 1473512"/>
                <a:gd name="connsiteY4" fmla="*/ 232700 h 232700"/>
                <a:gd name="connsiteX5" fmla="*/ 0 w 1473512"/>
                <a:gd name="connsiteY5" fmla="*/ 197795 h 232700"/>
                <a:gd name="connsiteX6" fmla="*/ 0 w 1473512"/>
                <a:gd name="connsiteY6" fmla="*/ 34905 h 232700"/>
                <a:gd name="connsiteX7" fmla="*/ 34899 w 1473512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512" h="232700">
                  <a:moveTo>
                    <a:pt x="1438613" y="0"/>
                  </a:moveTo>
                  <a:cubicBezTo>
                    <a:pt x="1457887" y="0"/>
                    <a:pt x="1473512" y="15627"/>
                    <a:pt x="1473512" y="34905"/>
                  </a:cubicBezTo>
                  <a:lnTo>
                    <a:pt x="1473512" y="197795"/>
                  </a:lnTo>
                  <a:cubicBezTo>
                    <a:pt x="1473512" y="217073"/>
                    <a:pt x="1457887" y="232700"/>
                    <a:pt x="1438613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120C15A-B2FC-6969-4FE3-B313F5F601DD}"/>
                </a:ext>
              </a:extLst>
            </p:cNvPr>
            <p:cNvSpPr txBox="1"/>
            <p:nvPr/>
          </p:nvSpPr>
          <p:spPr>
            <a:xfrm>
              <a:off x="7398333" y="5276482"/>
              <a:ext cx="617178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linked_list</a:t>
              </a: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9D38A1A0-1A3E-E11B-FF81-B52CF766C0C2}"/>
                </a:ext>
              </a:extLst>
            </p:cNvPr>
            <p:cNvSpPr/>
            <p:nvPr/>
          </p:nvSpPr>
          <p:spPr>
            <a:xfrm>
              <a:off x="8525109" y="4651250"/>
              <a:ext cx="504096" cy="465400"/>
            </a:xfrm>
            <a:custGeom>
              <a:avLst/>
              <a:gdLst>
                <a:gd name="connsiteX0" fmla="*/ 434298 w 504096"/>
                <a:gd name="connsiteY0" fmla="*/ 0 h 465400"/>
                <a:gd name="connsiteX1" fmla="*/ 504096 w 504096"/>
                <a:gd name="connsiteY1" fmla="*/ 69810 h 465400"/>
                <a:gd name="connsiteX2" fmla="*/ 504096 w 504096"/>
                <a:gd name="connsiteY2" fmla="*/ 395590 h 465400"/>
                <a:gd name="connsiteX3" fmla="*/ 434298 w 504096"/>
                <a:gd name="connsiteY3" fmla="*/ 465400 h 465400"/>
                <a:gd name="connsiteX4" fmla="*/ 69798 w 504096"/>
                <a:gd name="connsiteY4" fmla="*/ 465400 h 465400"/>
                <a:gd name="connsiteX5" fmla="*/ 0 w 504096"/>
                <a:gd name="connsiteY5" fmla="*/ 395590 h 465400"/>
                <a:gd name="connsiteX6" fmla="*/ 0 w 504096"/>
                <a:gd name="connsiteY6" fmla="*/ 69810 h 465400"/>
                <a:gd name="connsiteX7" fmla="*/ 69798 w 504096"/>
                <a:gd name="connsiteY7" fmla="*/ 0 h 4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096" h="465400">
                  <a:moveTo>
                    <a:pt x="434298" y="0"/>
                  </a:moveTo>
                  <a:cubicBezTo>
                    <a:pt x="472847" y="0"/>
                    <a:pt x="504096" y="31255"/>
                    <a:pt x="504096" y="69810"/>
                  </a:cubicBezTo>
                  <a:lnTo>
                    <a:pt x="504096" y="395590"/>
                  </a:lnTo>
                  <a:cubicBezTo>
                    <a:pt x="504096" y="434145"/>
                    <a:pt x="472847" y="465400"/>
                    <a:pt x="434298" y="465400"/>
                  </a:cubicBezTo>
                  <a:lnTo>
                    <a:pt x="69798" y="465400"/>
                  </a:lnTo>
                  <a:cubicBezTo>
                    <a:pt x="31250" y="465400"/>
                    <a:pt x="0" y="434145"/>
                    <a:pt x="0" y="395590"/>
                  </a:cubicBezTo>
                  <a:lnTo>
                    <a:pt x="0" y="69810"/>
                  </a:lnTo>
                  <a:cubicBezTo>
                    <a:pt x="0" y="31255"/>
                    <a:pt x="31250" y="0"/>
                    <a:pt x="69798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285BF04-CF54-FFCB-CFC4-7EA781FF3829}"/>
                </a:ext>
              </a:extLst>
            </p:cNvPr>
            <p:cNvSpPr txBox="1"/>
            <p:nvPr/>
          </p:nvSpPr>
          <p:spPr>
            <a:xfrm>
              <a:off x="8480201" y="4772298"/>
              <a:ext cx="59391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driver_blk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FA95F565-2167-CBE5-5E47-FE0B7ECB43DD}"/>
                </a:ext>
              </a:extLst>
            </p:cNvPr>
            <p:cNvSpPr/>
            <p:nvPr/>
          </p:nvSpPr>
          <p:spPr>
            <a:xfrm>
              <a:off x="10076174" y="3720450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>
                <a:alpha val="50000"/>
              </a:srgbClr>
            </a:solidFill>
            <a:ln w="7754" cap="flat">
              <a:solidFill>
                <a:srgbClr val="B85450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FAEB7F6-8E5C-3759-B16B-A48EFE50E6F9}"/>
                </a:ext>
              </a:extLst>
            </p:cNvPr>
            <p:cNvSpPr txBox="1"/>
            <p:nvPr/>
          </p:nvSpPr>
          <p:spPr>
            <a:xfrm>
              <a:off x="10093309" y="3756175"/>
              <a:ext cx="578401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axasync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0658C7A1-EE7F-3E67-EECE-3F9032D5D043}"/>
                </a:ext>
              </a:extLst>
            </p:cNvPr>
            <p:cNvSpPr/>
            <p:nvPr/>
          </p:nvSpPr>
          <p:spPr>
            <a:xfrm>
              <a:off x="9688408" y="4651250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B7B52AD-FF0E-2B51-BBC3-8493D5E28F0A}"/>
                </a:ext>
              </a:extLst>
            </p:cNvPr>
            <p:cNvSpPr txBox="1"/>
            <p:nvPr/>
          </p:nvSpPr>
          <p:spPr>
            <a:xfrm>
              <a:off x="9655133" y="4655948"/>
              <a:ext cx="52411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smoltcp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777B030-7858-A78B-307E-13CA5DA31E39}"/>
                </a:ext>
              </a:extLst>
            </p:cNvPr>
            <p:cNvSpPr/>
            <p:nvPr/>
          </p:nvSpPr>
          <p:spPr>
            <a:xfrm>
              <a:off x="6974043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034D581-CE6B-46A5-AE20-7F7B8CE9FE9D}"/>
                </a:ext>
              </a:extLst>
            </p:cNvPr>
            <p:cNvSpPr txBox="1"/>
            <p:nvPr/>
          </p:nvSpPr>
          <p:spPr>
            <a:xfrm>
              <a:off x="6905869" y="4966215"/>
              <a:ext cx="438805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buddy</a:t>
              </a: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27A32B0-21B8-2D4D-F869-0E7615F745A4}"/>
                </a:ext>
              </a:extLst>
            </p:cNvPr>
            <p:cNvSpPr/>
            <p:nvPr/>
          </p:nvSpPr>
          <p:spPr>
            <a:xfrm>
              <a:off x="7361810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48CE37B-F45F-7486-F662-699BCDB0AEC1}"/>
                </a:ext>
              </a:extLst>
            </p:cNvPr>
            <p:cNvSpPr txBox="1"/>
            <p:nvPr/>
          </p:nvSpPr>
          <p:spPr>
            <a:xfrm>
              <a:off x="7328535" y="4966215"/>
              <a:ext cx="36900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slab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793966E0-58D9-77F3-2E4A-B1F125164951}"/>
                </a:ext>
              </a:extLst>
            </p:cNvPr>
            <p:cNvSpPr/>
            <p:nvPr/>
          </p:nvSpPr>
          <p:spPr>
            <a:xfrm>
              <a:off x="7749576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4BDCB22-E639-6B30-6143-E724881CE3A2}"/>
                </a:ext>
              </a:extLst>
            </p:cNvPr>
            <p:cNvSpPr txBox="1"/>
            <p:nvPr/>
          </p:nvSpPr>
          <p:spPr>
            <a:xfrm>
              <a:off x="7708546" y="4966215"/>
              <a:ext cx="384518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FIFO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0E76E800-8FDE-095E-1233-317764DAC825}"/>
                </a:ext>
              </a:extLst>
            </p:cNvPr>
            <p:cNvSpPr/>
            <p:nvPr/>
          </p:nvSpPr>
          <p:spPr>
            <a:xfrm>
              <a:off x="8137342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D4C3EA4-120D-087F-0605-06E296503EA7}"/>
                </a:ext>
              </a:extLst>
            </p:cNvPr>
            <p:cNvSpPr txBox="1"/>
            <p:nvPr/>
          </p:nvSpPr>
          <p:spPr>
            <a:xfrm>
              <a:off x="8104067" y="4966215"/>
              <a:ext cx="36900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CFS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9710A604-88DE-85B6-3481-75DAA3B58471}"/>
                </a:ext>
              </a:extLst>
            </p:cNvPr>
            <p:cNvSpPr/>
            <p:nvPr/>
          </p:nvSpPr>
          <p:spPr>
            <a:xfrm>
              <a:off x="9300641" y="5194217"/>
              <a:ext cx="310213" cy="310266"/>
            </a:xfrm>
            <a:custGeom>
              <a:avLst/>
              <a:gdLst>
                <a:gd name="connsiteX0" fmla="*/ 263681 w 310213"/>
                <a:gd name="connsiteY0" fmla="*/ 0 h 310266"/>
                <a:gd name="connsiteX1" fmla="*/ 310213 w 310213"/>
                <a:gd name="connsiteY1" fmla="*/ 46540 h 310266"/>
                <a:gd name="connsiteX2" fmla="*/ 310213 w 310213"/>
                <a:gd name="connsiteY2" fmla="*/ 263727 h 310266"/>
                <a:gd name="connsiteX3" fmla="*/ 263681 w 310213"/>
                <a:gd name="connsiteY3" fmla="*/ 310267 h 310266"/>
                <a:gd name="connsiteX4" fmla="*/ 46532 w 310213"/>
                <a:gd name="connsiteY4" fmla="*/ 310267 h 310266"/>
                <a:gd name="connsiteX5" fmla="*/ 0 w 310213"/>
                <a:gd name="connsiteY5" fmla="*/ 263727 h 310266"/>
                <a:gd name="connsiteX6" fmla="*/ 0 w 310213"/>
                <a:gd name="connsiteY6" fmla="*/ 46540 h 310266"/>
                <a:gd name="connsiteX7" fmla="*/ 46532 w 310213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310266">
                  <a:moveTo>
                    <a:pt x="263681" y="0"/>
                  </a:moveTo>
                  <a:cubicBezTo>
                    <a:pt x="289380" y="0"/>
                    <a:pt x="310213" y="20837"/>
                    <a:pt x="310213" y="46540"/>
                  </a:cubicBezTo>
                  <a:lnTo>
                    <a:pt x="310213" y="263727"/>
                  </a:lnTo>
                  <a:cubicBezTo>
                    <a:pt x="310213" y="289430"/>
                    <a:pt x="289380" y="310267"/>
                    <a:pt x="263681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DBCC062-0C23-03B6-29F3-978B85021555}"/>
                </a:ext>
              </a:extLst>
            </p:cNvPr>
            <p:cNvSpPr txBox="1"/>
            <p:nvPr/>
          </p:nvSpPr>
          <p:spPr>
            <a:xfrm>
              <a:off x="9247978" y="5237699"/>
              <a:ext cx="40778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ixgbe</a:t>
              </a: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2D9969CD-1EBB-6703-EAD8-B92274CC63B6}"/>
                </a:ext>
              </a:extLst>
            </p:cNvPr>
            <p:cNvSpPr/>
            <p:nvPr/>
          </p:nvSpPr>
          <p:spPr>
            <a:xfrm>
              <a:off x="10231281" y="4651250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>
                <a:alpha val="50000"/>
              </a:srgbClr>
            </a:solidFill>
            <a:ln w="7754" cap="flat">
              <a:solidFill>
                <a:srgbClr val="9673A6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B5AC3E2-6800-6D37-8DC6-F95BAB077532}"/>
                </a:ext>
              </a:extLst>
            </p:cNvPr>
            <p:cNvSpPr txBox="1"/>
            <p:nvPr/>
          </p:nvSpPr>
          <p:spPr>
            <a:xfrm>
              <a:off x="10174740" y="4655948"/>
              <a:ext cx="570646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lwip_rust</a:t>
              </a: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D8D17839-4F27-CD34-E9F3-313508AAAAF7}"/>
                </a:ext>
              </a:extLst>
            </p:cNvPr>
            <p:cNvSpPr/>
            <p:nvPr/>
          </p:nvSpPr>
          <p:spPr>
            <a:xfrm>
              <a:off x="8525109" y="5194217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DA29DEA-E477-074D-9DAC-E5025B32C91E}"/>
                </a:ext>
              </a:extLst>
            </p:cNvPr>
            <p:cNvSpPr txBox="1"/>
            <p:nvPr/>
          </p:nvSpPr>
          <p:spPr>
            <a:xfrm>
              <a:off x="8538366" y="5237699"/>
              <a:ext cx="66371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driver_virtio</a:t>
              </a: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558B4E2C-FB93-5F68-9CE1-B771F6DBFDA1}"/>
                </a:ext>
              </a:extLst>
            </p:cNvPr>
            <p:cNvSpPr/>
            <p:nvPr/>
          </p:nvSpPr>
          <p:spPr>
            <a:xfrm>
              <a:off x="9106758" y="4651250"/>
              <a:ext cx="504096" cy="465400"/>
            </a:xfrm>
            <a:custGeom>
              <a:avLst/>
              <a:gdLst>
                <a:gd name="connsiteX0" fmla="*/ 434298 w 504096"/>
                <a:gd name="connsiteY0" fmla="*/ 0 h 465400"/>
                <a:gd name="connsiteX1" fmla="*/ 504096 w 504096"/>
                <a:gd name="connsiteY1" fmla="*/ 69810 h 465400"/>
                <a:gd name="connsiteX2" fmla="*/ 504096 w 504096"/>
                <a:gd name="connsiteY2" fmla="*/ 395590 h 465400"/>
                <a:gd name="connsiteX3" fmla="*/ 434298 w 504096"/>
                <a:gd name="connsiteY3" fmla="*/ 465400 h 465400"/>
                <a:gd name="connsiteX4" fmla="*/ 69798 w 504096"/>
                <a:gd name="connsiteY4" fmla="*/ 465400 h 465400"/>
                <a:gd name="connsiteX5" fmla="*/ 0 w 504096"/>
                <a:gd name="connsiteY5" fmla="*/ 395590 h 465400"/>
                <a:gd name="connsiteX6" fmla="*/ 0 w 504096"/>
                <a:gd name="connsiteY6" fmla="*/ 69810 h 465400"/>
                <a:gd name="connsiteX7" fmla="*/ 69798 w 504096"/>
                <a:gd name="connsiteY7" fmla="*/ 0 h 4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096" h="465400">
                  <a:moveTo>
                    <a:pt x="434298" y="0"/>
                  </a:moveTo>
                  <a:cubicBezTo>
                    <a:pt x="472847" y="0"/>
                    <a:pt x="504096" y="31255"/>
                    <a:pt x="504096" y="69810"/>
                  </a:cubicBezTo>
                  <a:lnTo>
                    <a:pt x="504096" y="395590"/>
                  </a:lnTo>
                  <a:cubicBezTo>
                    <a:pt x="504096" y="434145"/>
                    <a:pt x="472847" y="465400"/>
                    <a:pt x="434298" y="465400"/>
                  </a:cubicBezTo>
                  <a:lnTo>
                    <a:pt x="69798" y="465400"/>
                  </a:lnTo>
                  <a:cubicBezTo>
                    <a:pt x="31250" y="465400"/>
                    <a:pt x="0" y="434145"/>
                    <a:pt x="0" y="395590"/>
                  </a:cubicBezTo>
                  <a:lnTo>
                    <a:pt x="0" y="69810"/>
                  </a:lnTo>
                  <a:cubicBezTo>
                    <a:pt x="0" y="31255"/>
                    <a:pt x="31250" y="0"/>
                    <a:pt x="69798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DE033B3-FEB4-C936-1ACE-6661358BE68A}"/>
                </a:ext>
              </a:extLst>
            </p:cNvPr>
            <p:cNvSpPr txBox="1"/>
            <p:nvPr/>
          </p:nvSpPr>
          <p:spPr>
            <a:xfrm>
              <a:off x="9057973" y="4772298"/>
              <a:ext cx="60166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driver_net</a:t>
              </a: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82D87B7E-6C1D-D3DD-60D6-E1B65B143DF9}"/>
                </a:ext>
              </a:extLst>
            </p:cNvPr>
            <p:cNvSpPr/>
            <p:nvPr/>
          </p:nvSpPr>
          <p:spPr>
            <a:xfrm>
              <a:off x="9300641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D3A12CDD-D401-CC90-E3D8-89E55491B973}"/>
                </a:ext>
              </a:extLst>
            </p:cNvPr>
            <p:cNvSpPr txBox="1"/>
            <p:nvPr/>
          </p:nvSpPr>
          <p:spPr>
            <a:xfrm>
              <a:off x="9457372" y="3756175"/>
              <a:ext cx="37676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axfs</a:t>
              </a: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C0DFEA91-79AD-EB18-85D9-9C3DD98FAE00}"/>
                </a:ext>
              </a:extLst>
            </p:cNvPr>
            <p:cNvSpPr/>
            <p:nvPr/>
          </p:nvSpPr>
          <p:spPr>
            <a:xfrm>
              <a:off x="9765961" y="5271784"/>
              <a:ext cx="853085" cy="232700"/>
            </a:xfrm>
            <a:custGeom>
              <a:avLst/>
              <a:gdLst>
                <a:gd name="connsiteX0" fmla="*/ 818187 w 853085"/>
                <a:gd name="connsiteY0" fmla="*/ 0 h 232700"/>
                <a:gd name="connsiteX1" fmla="*/ 853086 w 853085"/>
                <a:gd name="connsiteY1" fmla="*/ 34905 h 232700"/>
                <a:gd name="connsiteX2" fmla="*/ 853086 w 853085"/>
                <a:gd name="connsiteY2" fmla="*/ 197795 h 232700"/>
                <a:gd name="connsiteX3" fmla="*/ 818187 w 853085"/>
                <a:gd name="connsiteY3" fmla="*/ 232700 h 232700"/>
                <a:gd name="connsiteX4" fmla="*/ 34899 w 853085"/>
                <a:gd name="connsiteY4" fmla="*/ 232700 h 232700"/>
                <a:gd name="connsiteX5" fmla="*/ 0 w 853085"/>
                <a:gd name="connsiteY5" fmla="*/ 197795 h 232700"/>
                <a:gd name="connsiteX6" fmla="*/ 0 w 853085"/>
                <a:gd name="connsiteY6" fmla="*/ 34905 h 232700"/>
                <a:gd name="connsiteX7" fmla="*/ 34899 w 853085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3085" h="232700">
                  <a:moveTo>
                    <a:pt x="818187" y="0"/>
                  </a:moveTo>
                  <a:cubicBezTo>
                    <a:pt x="837461" y="0"/>
                    <a:pt x="853086" y="15627"/>
                    <a:pt x="853086" y="34905"/>
                  </a:cubicBezTo>
                  <a:lnTo>
                    <a:pt x="853086" y="197795"/>
                  </a:lnTo>
                  <a:cubicBezTo>
                    <a:pt x="853086" y="217073"/>
                    <a:pt x="837461" y="232700"/>
                    <a:pt x="81818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F9C2FE9-2687-B077-36B6-BE4D363165B0}"/>
                </a:ext>
              </a:extLst>
            </p:cNvPr>
            <p:cNvSpPr txBox="1"/>
            <p:nvPr/>
          </p:nvSpPr>
          <p:spPr>
            <a:xfrm>
              <a:off x="9728808" y="5276482"/>
              <a:ext cx="919636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page_table_entry</a:t>
              </a: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C2260822-6C75-378C-3577-0E0945A1B115}"/>
                </a:ext>
              </a:extLst>
            </p:cNvPr>
            <p:cNvSpPr/>
            <p:nvPr/>
          </p:nvSpPr>
          <p:spPr>
            <a:xfrm>
              <a:off x="8350614" y="2750866"/>
              <a:ext cx="7755" cy="687473"/>
            </a:xfrm>
            <a:custGeom>
              <a:avLst/>
              <a:gdLst>
                <a:gd name="connsiteX0" fmla="*/ 0 w 7755"/>
                <a:gd name="connsiteY0" fmla="*/ 0 h 687473"/>
                <a:gd name="connsiteX1" fmla="*/ 0 w 7755"/>
                <a:gd name="connsiteY1" fmla="*/ 687474 h 68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87473">
                  <a:moveTo>
                    <a:pt x="0" y="0"/>
                  </a:moveTo>
                  <a:lnTo>
                    <a:pt x="0" y="687474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66E0D59-0C19-27F4-1F34-6B97A4A4A7D1}"/>
                </a:ext>
              </a:extLst>
            </p:cNvPr>
            <p:cNvSpPr/>
            <p:nvPr/>
          </p:nvSpPr>
          <p:spPr>
            <a:xfrm>
              <a:off x="8323470" y="34247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060B8455-AAEB-3306-FA2A-24B835EABB98}"/>
                </a:ext>
              </a:extLst>
            </p:cNvPr>
            <p:cNvSpPr/>
            <p:nvPr/>
          </p:nvSpPr>
          <p:spPr>
            <a:xfrm>
              <a:off x="8835322" y="2983566"/>
              <a:ext cx="7755" cy="66940"/>
            </a:xfrm>
            <a:custGeom>
              <a:avLst/>
              <a:gdLst>
                <a:gd name="connsiteX0" fmla="*/ 0 w 7755"/>
                <a:gd name="connsiteY0" fmla="*/ 0 h 66940"/>
                <a:gd name="connsiteX1" fmla="*/ 0 w 7755"/>
                <a:gd name="connsiteY1" fmla="*/ 66940 h 6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6940">
                  <a:moveTo>
                    <a:pt x="0" y="0"/>
                  </a:moveTo>
                  <a:lnTo>
                    <a:pt x="0" y="6694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F639DCBE-D5F0-957C-E063-C31EA3A297EB}"/>
                </a:ext>
              </a:extLst>
            </p:cNvPr>
            <p:cNvSpPr/>
            <p:nvPr/>
          </p:nvSpPr>
          <p:spPr>
            <a:xfrm>
              <a:off x="8808178" y="3036932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7B0413F-3074-070F-FB85-0D3AFFB4CCAF}"/>
                </a:ext>
              </a:extLst>
            </p:cNvPr>
            <p:cNvSpPr/>
            <p:nvPr/>
          </p:nvSpPr>
          <p:spPr>
            <a:xfrm>
              <a:off x="7827129" y="2440599"/>
              <a:ext cx="2016384" cy="542966"/>
            </a:xfrm>
            <a:custGeom>
              <a:avLst/>
              <a:gdLst>
                <a:gd name="connsiteX0" fmla="*/ 1934954 w 2016384"/>
                <a:gd name="connsiteY0" fmla="*/ 0 h 542966"/>
                <a:gd name="connsiteX1" fmla="*/ 2016385 w 2016384"/>
                <a:gd name="connsiteY1" fmla="*/ 81445 h 542966"/>
                <a:gd name="connsiteX2" fmla="*/ 2016385 w 2016384"/>
                <a:gd name="connsiteY2" fmla="*/ 461522 h 542966"/>
                <a:gd name="connsiteX3" fmla="*/ 1934954 w 2016384"/>
                <a:gd name="connsiteY3" fmla="*/ 542967 h 542966"/>
                <a:gd name="connsiteX4" fmla="*/ 81431 w 2016384"/>
                <a:gd name="connsiteY4" fmla="*/ 542967 h 542966"/>
                <a:gd name="connsiteX5" fmla="*/ 0 w 2016384"/>
                <a:gd name="connsiteY5" fmla="*/ 461522 h 542966"/>
                <a:gd name="connsiteX6" fmla="*/ 0 w 2016384"/>
                <a:gd name="connsiteY6" fmla="*/ 81445 h 542966"/>
                <a:gd name="connsiteX7" fmla="*/ 81431 w 2016384"/>
                <a:gd name="connsiteY7" fmla="*/ 0 h 54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384" h="542966">
                  <a:moveTo>
                    <a:pt x="1934954" y="0"/>
                  </a:moveTo>
                  <a:cubicBezTo>
                    <a:pt x="1979927" y="0"/>
                    <a:pt x="2016385" y="36464"/>
                    <a:pt x="2016385" y="81445"/>
                  </a:cubicBezTo>
                  <a:lnTo>
                    <a:pt x="2016385" y="461522"/>
                  </a:lnTo>
                  <a:cubicBezTo>
                    <a:pt x="2016385" y="506503"/>
                    <a:pt x="1979927" y="542967"/>
                    <a:pt x="1934954" y="542967"/>
                  </a:cubicBezTo>
                  <a:lnTo>
                    <a:pt x="81431" y="542967"/>
                  </a:lnTo>
                  <a:cubicBezTo>
                    <a:pt x="36458" y="542967"/>
                    <a:pt x="0" y="506503"/>
                    <a:pt x="0" y="461522"/>
                  </a:cubicBezTo>
                  <a:lnTo>
                    <a:pt x="0" y="81445"/>
                  </a:lnTo>
                  <a:cubicBezTo>
                    <a:pt x="0" y="36464"/>
                    <a:pt x="36458" y="0"/>
                    <a:pt x="81431" y="0"/>
                  </a:cubicBezTo>
                  <a:close/>
                </a:path>
              </a:pathLst>
            </a:custGeom>
            <a:noFill/>
            <a:ln w="7754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BBE9C54C-C251-A9AA-D1EB-4EC165F52EA1}"/>
                </a:ext>
              </a:extLst>
            </p:cNvPr>
            <p:cNvSpPr txBox="1"/>
            <p:nvPr/>
          </p:nvSpPr>
          <p:spPr>
            <a:xfrm>
              <a:off x="8441424" y="2778835"/>
              <a:ext cx="780040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ArceOS API</a:t>
              </a: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F127006A-BBEA-F11A-D57C-C849F82622B3}"/>
                </a:ext>
              </a:extLst>
            </p:cNvPr>
            <p:cNvSpPr/>
            <p:nvPr/>
          </p:nvSpPr>
          <p:spPr>
            <a:xfrm>
              <a:off x="8912875" y="2518166"/>
              <a:ext cx="814309" cy="232700"/>
            </a:xfrm>
            <a:custGeom>
              <a:avLst/>
              <a:gdLst>
                <a:gd name="connsiteX0" fmla="*/ 779410 w 814309"/>
                <a:gd name="connsiteY0" fmla="*/ 0 h 232700"/>
                <a:gd name="connsiteX1" fmla="*/ 814309 w 814309"/>
                <a:gd name="connsiteY1" fmla="*/ 34905 h 232700"/>
                <a:gd name="connsiteX2" fmla="*/ 814309 w 814309"/>
                <a:gd name="connsiteY2" fmla="*/ 197795 h 232700"/>
                <a:gd name="connsiteX3" fmla="*/ 779410 w 814309"/>
                <a:gd name="connsiteY3" fmla="*/ 232700 h 232700"/>
                <a:gd name="connsiteX4" fmla="*/ 34899 w 814309"/>
                <a:gd name="connsiteY4" fmla="*/ 232700 h 232700"/>
                <a:gd name="connsiteX5" fmla="*/ 0 w 814309"/>
                <a:gd name="connsiteY5" fmla="*/ 197795 h 232700"/>
                <a:gd name="connsiteX6" fmla="*/ 0 w 814309"/>
                <a:gd name="connsiteY6" fmla="*/ 34905 h 232700"/>
                <a:gd name="connsiteX7" fmla="*/ 34899 w 81430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309" h="232700">
                  <a:moveTo>
                    <a:pt x="779410" y="0"/>
                  </a:moveTo>
                  <a:cubicBezTo>
                    <a:pt x="798685" y="0"/>
                    <a:pt x="814309" y="15628"/>
                    <a:pt x="814309" y="34905"/>
                  </a:cubicBezTo>
                  <a:lnTo>
                    <a:pt x="814309" y="197795"/>
                  </a:lnTo>
                  <a:cubicBezTo>
                    <a:pt x="814309" y="217073"/>
                    <a:pt x="798685" y="232700"/>
                    <a:pt x="77941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8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5E8D4">
                <a:alpha val="50000"/>
              </a:srgbClr>
            </a:solidFill>
            <a:ln w="7754" cap="flat">
              <a:solidFill>
                <a:srgbClr val="82B366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3A54E08-F64A-F98A-23E0-DB310C74344F}"/>
                </a:ext>
              </a:extLst>
            </p:cNvPr>
            <p:cNvSpPr txBox="1"/>
            <p:nvPr/>
          </p:nvSpPr>
          <p:spPr>
            <a:xfrm>
              <a:off x="8848579" y="2522865"/>
              <a:ext cx="94290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arceos_posix_api</a:t>
              </a: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0C00E1F7-1094-8B77-6914-82AF77A7D59F}"/>
                </a:ext>
              </a:extLst>
            </p:cNvPr>
            <p:cNvSpPr/>
            <p:nvPr/>
          </p:nvSpPr>
          <p:spPr>
            <a:xfrm>
              <a:off x="7943459" y="2518166"/>
              <a:ext cx="814309" cy="232700"/>
            </a:xfrm>
            <a:custGeom>
              <a:avLst/>
              <a:gdLst>
                <a:gd name="connsiteX0" fmla="*/ 779410 w 814309"/>
                <a:gd name="connsiteY0" fmla="*/ 0 h 232700"/>
                <a:gd name="connsiteX1" fmla="*/ 814309 w 814309"/>
                <a:gd name="connsiteY1" fmla="*/ 34905 h 232700"/>
                <a:gd name="connsiteX2" fmla="*/ 814309 w 814309"/>
                <a:gd name="connsiteY2" fmla="*/ 197795 h 232700"/>
                <a:gd name="connsiteX3" fmla="*/ 779410 w 814309"/>
                <a:gd name="connsiteY3" fmla="*/ 232700 h 232700"/>
                <a:gd name="connsiteX4" fmla="*/ 34899 w 814309"/>
                <a:gd name="connsiteY4" fmla="*/ 232700 h 232700"/>
                <a:gd name="connsiteX5" fmla="*/ 0 w 814309"/>
                <a:gd name="connsiteY5" fmla="*/ 197795 h 232700"/>
                <a:gd name="connsiteX6" fmla="*/ 0 w 814309"/>
                <a:gd name="connsiteY6" fmla="*/ 34905 h 232700"/>
                <a:gd name="connsiteX7" fmla="*/ 34899 w 81430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309" h="232700">
                  <a:moveTo>
                    <a:pt x="779410" y="0"/>
                  </a:moveTo>
                  <a:cubicBezTo>
                    <a:pt x="798684" y="0"/>
                    <a:pt x="814309" y="15628"/>
                    <a:pt x="814309" y="34905"/>
                  </a:cubicBezTo>
                  <a:lnTo>
                    <a:pt x="814309" y="197795"/>
                  </a:lnTo>
                  <a:cubicBezTo>
                    <a:pt x="814309" y="217073"/>
                    <a:pt x="798684" y="232700"/>
                    <a:pt x="77941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8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5E8D4"/>
            </a:solidFill>
            <a:ln w="7754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8EEBC50-E82E-D27E-D0BF-4D91F5D82A71}"/>
                </a:ext>
              </a:extLst>
            </p:cNvPr>
            <p:cNvSpPr txBox="1"/>
            <p:nvPr/>
          </p:nvSpPr>
          <p:spPr>
            <a:xfrm>
              <a:off x="7910184" y="2522865"/>
              <a:ext cx="880859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arceos_rust_api</a:t>
              </a: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C5FE80F-1D5D-9163-98E9-F73DCE614085}"/>
                </a:ext>
              </a:extLst>
            </p:cNvPr>
            <p:cNvSpPr/>
            <p:nvPr/>
          </p:nvSpPr>
          <p:spPr>
            <a:xfrm>
              <a:off x="7516916" y="1820066"/>
              <a:ext cx="2636811" cy="542966"/>
            </a:xfrm>
            <a:custGeom>
              <a:avLst/>
              <a:gdLst>
                <a:gd name="connsiteX0" fmla="*/ 2555380 w 2636811"/>
                <a:gd name="connsiteY0" fmla="*/ 0 h 542966"/>
                <a:gd name="connsiteX1" fmla="*/ 2636811 w 2636811"/>
                <a:gd name="connsiteY1" fmla="*/ 81445 h 542966"/>
                <a:gd name="connsiteX2" fmla="*/ 2636811 w 2636811"/>
                <a:gd name="connsiteY2" fmla="*/ 461522 h 542966"/>
                <a:gd name="connsiteX3" fmla="*/ 2555380 w 2636811"/>
                <a:gd name="connsiteY3" fmla="*/ 542967 h 542966"/>
                <a:gd name="connsiteX4" fmla="*/ 81431 w 2636811"/>
                <a:gd name="connsiteY4" fmla="*/ 542967 h 542966"/>
                <a:gd name="connsiteX5" fmla="*/ 0 w 2636811"/>
                <a:gd name="connsiteY5" fmla="*/ 461522 h 542966"/>
                <a:gd name="connsiteX6" fmla="*/ 0 w 2636811"/>
                <a:gd name="connsiteY6" fmla="*/ 81445 h 542966"/>
                <a:gd name="connsiteX7" fmla="*/ 81431 w 2636811"/>
                <a:gd name="connsiteY7" fmla="*/ 0 h 54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811" h="542966">
                  <a:moveTo>
                    <a:pt x="2555380" y="0"/>
                  </a:moveTo>
                  <a:cubicBezTo>
                    <a:pt x="2600353" y="0"/>
                    <a:pt x="2636811" y="36464"/>
                    <a:pt x="2636811" y="81445"/>
                  </a:cubicBezTo>
                  <a:lnTo>
                    <a:pt x="2636811" y="461522"/>
                  </a:lnTo>
                  <a:cubicBezTo>
                    <a:pt x="2636811" y="506503"/>
                    <a:pt x="2600353" y="542967"/>
                    <a:pt x="2555380" y="542967"/>
                  </a:cubicBezTo>
                  <a:lnTo>
                    <a:pt x="81431" y="542967"/>
                  </a:lnTo>
                  <a:cubicBezTo>
                    <a:pt x="36458" y="542967"/>
                    <a:pt x="0" y="506503"/>
                    <a:pt x="0" y="461522"/>
                  </a:cubicBezTo>
                  <a:lnTo>
                    <a:pt x="0" y="81445"/>
                  </a:lnTo>
                  <a:cubicBezTo>
                    <a:pt x="0" y="36464"/>
                    <a:pt x="36458" y="0"/>
                    <a:pt x="81431" y="0"/>
                  </a:cubicBezTo>
                  <a:close/>
                </a:path>
              </a:pathLst>
            </a:custGeom>
            <a:noFill/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1D06DBCC-0AEC-DD78-A280-EEF198912594}"/>
                </a:ext>
              </a:extLst>
            </p:cNvPr>
            <p:cNvSpPr txBox="1"/>
            <p:nvPr/>
          </p:nvSpPr>
          <p:spPr>
            <a:xfrm>
              <a:off x="8422036" y="1801494"/>
              <a:ext cx="81881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ArceOS ulib</a:t>
              </a: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917366B4-4818-2A11-CC72-72AE01B2171D}"/>
                </a:ext>
              </a:extLst>
            </p:cNvPr>
            <p:cNvSpPr/>
            <p:nvPr/>
          </p:nvSpPr>
          <p:spPr>
            <a:xfrm>
              <a:off x="8021013" y="2285466"/>
              <a:ext cx="102525" cy="189262"/>
            </a:xfrm>
            <a:custGeom>
              <a:avLst/>
              <a:gdLst>
                <a:gd name="connsiteX0" fmla="*/ 0 w 102525"/>
                <a:gd name="connsiteY0" fmla="*/ 0 h 189262"/>
                <a:gd name="connsiteX1" fmla="*/ 102525 w 102525"/>
                <a:gd name="connsiteY1" fmla="*/ 189263 h 18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25" h="189262">
                  <a:moveTo>
                    <a:pt x="0" y="0"/>
                  </a:moveTo>
                  <a:lnTo>
                    <a:pt x="102525" y="189263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948CF80E-ED95-C826-F455-57F65F442E7A}"/>
                </a:ext>
              </a:extLst>
            </p:cNvPr>
            <p:cNvSpPr/>
            <p:nvPr/>
          </p:nvSpPr>
          <p:spPr>
            <a:xfrm>
              <a:off x="8093215" y="2449830"/>
              <a:ext cx="49711" cy="60734"/>
            </a:xfrm>
            <a:custGeom>
              <a:avLst/>
              <a:gdLst>
                <a:gd name="connsiteX0" fmla="*/ 49712 w 49711"/>
                <a:gd name="connsiteY0" fmla="*/ 60735 h 60734"/>
                <a:gd name="connsiteX1" fmla="*/ 0 w 49711"/>
                <a:gd name="connsiteY1" fmla="*/ 25907 h 60734"/>
                <a:gd name="connsiteX2" fmla="*/ 30323 w 49711"/>
                <a:gd name="connsiteY2" fmla="*/ 24899 h 60734"/>
                <a:gd name="connsiteX3" fmla="*/ 47695 w 49711"/>
                <a:gd name="connsiteY3" fmla="*/ 0 h 6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11" h="60734">
                  <a:moveTo>
                    <a:pt x="49712" y="60735"/>
                  </a:moveTo>
                  <a:lnTo>
                    <a:pt x="0" y="25907"/>
                  </a:lnTo>
                  <a:lnTo>
                    <a:pt x="30323" y="24899"/>
                  </a:lnTo>
                  <a:lnTo>
                    <a:pt x="4769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52839573-C60F-78A4-5E93-FE1961491727}"/>
                </a:ext>
              </a:extLst>
            </p:cNvPr>
            <p:cNvSpPr/>
            <p:nvPr/>
          </p:nvSpPr>
          <p:spPr>
            <a:xfrm>
              <a:off x="7672023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A6F3748C-DFFD-601E-1C76-CE15D903ACF6}"/>
                </a:ext>
              </a:extLst>
            </p:cNvPr>
            <p:cNvSpPr txBox="1"/>
            <p:nvPr/>
          </p:nvSpPr>
          <p:spPr>
            <a:xfrm>
              <a:off x="7681402" y="2049708"/>
              <a:ext cx="438805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axstd</a:t>
              </a: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AD67AEC6-308B-CD8A-582F-F8F35FED6CB7}"/>
                </a:ext>
              </a:extLst>
            </p:cNvPr>
            <p:cNvSpPr/>
            <p:nvPr/>
          </p:nvSpPr>
          <p:spPr>
            <a:xfrm>
              <a:off x="9122579" y="2285466"/>
              <a:ext cx="22955" cy="183677"/>
            </a:xfrm>
            <a:custGeom>
              <a:avLst/>
              <a:gdLst>
                <a:gd name="connsiteX0" fmla="*/ 22956 w 22955"/>
                <a:gd name="connsiteY0" fmla="*/ 0 h 183677"/>
                <a:gd name="connsiteX1" fmla="*/ 0 w 22955"/>
                <a:gd name="connsiteY1" fmla="*/ 183678 h 18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55" h="183677">
                  <a:moveTo>
                    <a:pt x="22956" y="0"/>
                  </a:moveTo>
                  <a:lnTo>
                    <a:pt x="0" y="183678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9879DD87-C576-34A8-55E7-807591695F5C}"/>
                </a:ext>
              </a:extLst>
            </p:cNvPr>
            <p:cNvSpPr/>
            <p:nvPr/>
          </p:nvSpPr>
          <p:spPr>
            <a:xfrm>
              <a:off x="9097297" y="2452312"/>
              <a:ext cx="53899" cy="57244"/>
            </a:xfrm>
            <a:custGeom>
              <a:avLst/>
              <a:gdLst>
                <a:gd name="connsiteX0" fmla="*/ 20242 w 53899"/>
                <a:gd name="connsiteY0" fmla="*/ 57244 h 57244"/>
                <a:gd name="connsiteX1" fmla="*/ 0 w 53899"/>
                <a:gd name="connsiteY1" fmla="*/ 0 h 57244"/>
                <a:gd name="connsiteX2" fmla="*/ 25282 w 53899"/>
                <a:gd name="connsiteY2" fmla="*/ 16832 h 57244"/>
                <a:gd name="connsiteX3" fmla="*/ 53900 w 53899"/>
                <a:gd name="connsiteY3" fmla="*/ 6748 h 5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9" h="57244">
                  <a:moveTo>
                    <a:pt x="20242" y="57244"/>
                  </a:moveTo>
                  <a:lnTo>
                    <a:pt x="0" y="0"/>
                  </a:lnTo>
                  <a:lnTo>
                    <a:pt x="25282" y="16832"/>
                  </a:lnTo>
                  <a:lnTo>
                    <a:pt x="53900" y="6748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42BF48F8-1C13-C99D-B02F-F0A28B9285BD}"/>
                </a:ext>
              </a:extLst>
            </p:cNvPr>
            <p:cNvSpPr/>
            <p:nvPr/>
          </p:nvSpPr>
          <p:spPr>
            <a:xfrm>
              <a:off x="8912875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266B2EA-ED5A-728B-0627-4F7D2F0C7AE3}"/>
                </a:ext>
              </a:extLst>
            </p:cNvPr>
            <p:cNvSpPr txBox="1"/>
            <p:nvPr/>
          </p:nvSpPr>
          <p:spPr>
            <a:xfrm>
              <a:off x="8914499" y="2049708"/>
              <a:ext cx="45431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axlibc</a:t>
              </a: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3B904ACA-BB7F-FFC7-49FF-2F8B73048868}"/>
                </a:ext>
              </a:extLst>
            </p:cNvPr>
            <p:cNvSpPr/>
            <p:nvPr/>
          </p:nvSpPr>
          <p:spPr>
            <a:xfrm>
              <a:off x="8525109" y="2285466"/>
              <a:ext cx="22955" cy="183677"/>
            </a:xfrm>
            <a:custGeom>
              <a:avLst/>
              <a:gdLst>
                <a:gd name="connsiteX0" fmla="*/ 0 w 22955"/>
                <a:gd name="connsiteY0" fmla="*/ 0 h 183677"/>
                <a:gd name="connsiteX1" fmla="*/ 22956 w 22955"/>
                <a:gd name="connsiteY1" fmla="*/ 183678 h 18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55" h="183677">
                  <a:moveTo>
                    <a:pt x="0" y="0"/>
                  </a:moveTo>
                  <a:lnTo>
                    <a:pt x="22956" y="183678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35000A3-DF80-170B-25B7-0E52133D059E}"/>
                </a:ext>
              </a:extLst>
            </p:cNvPr>
            <p:cNvSpPr/>
            <p:nvPr/>
          </p:nvSpPr>
          <p:spPr>
            <a:xfrm>
              <a:off x="8519447" y="2452312"/>
              <a:ext cx="53899" cy="57244"/>
            </a:xfrm>
            <a:custGeom>
              <a:avLst/>
              <a:gdLst>
                <a:gd name="connsiteX0" fmla="*/ 33658 w 53899"/>
                <a:gd name="connsiteY0" fmla="*/ 57244 h 57244"/>
                <a:gd name="connsiteX1" fmla="*/ 0 w 53899"/>
                <a:gd name="connsiteY1" fmla="*/ 6748 h 57244"/>
                <a:gd name="connsiteX2" fmla="*/ 28617 w 53899"/>
                <a:gd name="connsiteY2" fmla="*/ 16832 h 57244"/>
                <a:gd name="connsiteX3" fmla="*/ 53899 w 53899"/>
                <a:gd name="connsiteY3" fmla="*/ 0 h 5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9" h="57244">
                  <a:moveTo>
                    <a:pt x="33658" y="57244"/>
                  </a:moveTo>
                  <a:lnTo>
                    <a:pt x="0" y="6748"/>
                  </a:lnTo>
                  <a:lnTo>
                    <a:pt x="28617" y="16832"/>
                  </a:lnTo>
                  <a:lnTo>
                    <a:pt x="53899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35BF7F2E-5B5E-D97B-B29F-F32B486A3004}"/>
                </a:ext>
              </a:extLst>
            </p:cNvPr>
            <p:cNvSpPr/>
            <p:nvPr/>
          </p:nvSpPr>
          <p:spPr>
            <a:xfrm>
              <a:off x="8292449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FE6CC">
                <a:alpha val="50000"/>
              </a:srgbClr>
            </a:solidFill>
            <a:ln w="7754" cap="flat">
              <a:solidFill>
                <a:srgbClr val="DEA584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82977D7-566B-B218-359D-857BDA15C518}"/>
                </a:ext>
              </a:extLst>
            </p:cNvPr>
            <p:cNvSpPr txBox="1"/>
            <p:nvPr/>
          </p:nvSpPr>
          <p:spPr>
            <a:xfrm>
              <a:off x="8247541" y="2049708"/>
              <a:ext cx="547380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rust std</a:t>
              </a: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2E62BCCF-A267-7469-3325-8AFC93AA8EFE}"/>
                </a:ext>
              </a:extLst>
            </p:cNvPr>
            <p:cNvSpPr/>
            <p:nvPr/>
          </p:nvSpPr>
          <p:spPr>
            <a:xfrm>
              <a:off x="7672023" y="1664933"/>
              <a:ext cx="207222" cy="345482"/>
            </a:xfrm>
            <a:custGeom>
              <a:avLst/>
              <a:gdLst>
                <a:gd name="connsiteX0" fmla="*/ 0 w 207222"/>
                <a:gd name="connsiteY0" fmla="*/ 0 h 345482"/>
                <a:gd name="connsiteX1" fmla="*/ 207222 w 207222"/>
                <a:gd name="connsiteY1" fmla="*/ 345482 h 3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222" h="345482">
                  <a:moveTo>
                    <a:pt x="0" y="0"/>
                  </a:moveTo>
                  <a:lnTo>
                    <a:pt x="207222" y="34548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A7D5D0B7-D592-0FCE-BC1F-AF6C186A186F}"/>
                </a:ext>
              </a:extLst>
            </p:cNvPr>
            <p:cNvSpPr/>
            <p:nvPr/>
          </p:nvSpPr>
          <p:spPr>
            <a:xfrm>
              <a:off x="7848999" y="1984818"/>
              <a:ext cx="51185" cy="60502"/>
            </a:xfrm>
            <a:custGeom>
              <a:avLst/>
              <a:gdLst>
                <a:gd name="connsiteX0" fmla="*/ 51185 w 51185"/>
                <a:gd name="connsiteY0" fmla="*/ 60502 h 60502"/>
                <a:gd name="connsiteX1" fmla="*/ 0 w 51185"/>
                <a:gd name="connsiteY1" fmla="*/ 27924 h 60502"/>
                <a:gd name="connsiteX2" fmla="*/ 30246 w 51185"/>
                <a:gd name="connsiteY2" fmla="*/ 25597 h 60502"/>
                <a:gd name="connsiteX3" fmla="*/ 46532 w 51185"/>
                <a:gd name="connsiteY3" fmla="*/ 0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85" h="60502">
                  <a:moveTo>
                    <a:pt x="51185" y="60502"/>
                  </a:moveTo>
                  <a:lnTo>
                    <a:pt x="0" y="27924"/>
                  </a:lnTo>
                  <a:lnTo>
                    <a:pt x="30246" y="25597"/>
                  </a:lnTo>
                  <a:lnTo>
                    <a:pt x="46532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013D2148-928A-9AC6-209B-D7331F79F832}"/>
                </a:ext>
              </a:extLst>
            </p:cNvPr>
            <p:cNvSpPr/>
            <p:nvPr/>
          </p:nvSpPr>
          <p:spPr>
            <a:xfrm>
              <a:off x="7361810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9CD0CEDB-F035-9524-0F12-B86818A21F65}"/>
                </a:ext>
              </a:extLst>
            </p:cNvPr>
            <p:cNvSpPr txBox="1"/>
            <p:nvPr/>
          </p:nvSpPr>
          <p:spPr>
            <a:xfrm>
              <a:off x="7355678" y="1390391"/>
              <a:ext cx="62493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Rust App</a:t>
              </a: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56FF47A-EE2E-88DC-D398-207EED3C286C}"/>
                </a:ext>
              </a:extLst>
            </p:cNvPr>
            <p:cNvSpPr/>
            <p:nvPr/>
          </p:nvSpPr>
          <p:spPr>
            <a:xfrm>
              <a:off x="9791399" y="1664933"/>
              <a:ext cx="207222" cy="345482"/>
            </a:xfrm>
            <a:custGeom>
              <a:avLst/>
              <a:gdLst>
                <a:gd name="connsiteX0" fmla="*/ 207222 w 207222"/>
                <a:gd name="connsiteY0" fmla="*/ 0 h 345482"/>
                <a:gd name="connsiteX1" fmla="*/ 0 w 207222"/>
                <a:gd name="connsiteY1" fmla="*/ 345482 h 3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222" h="345482">
                  <a:moveTo>
                    <a:pt x="207222" y="0"/>
                  </a:moveTo>
                  <a:lnTo>
                    <a:pt x="0" y="34548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D6CCE292-24EC-BC24-DC44-3EF5C5A21761}"/>
                </a:ext>
              </a:extLst>
            </p:cNvPr>
            <p:cNvSpPr/>
            <p:nvPr/>
          </p:nvSpPr>
          <p:spPr>
            <a:xfrm>
              <a:off x="9770459" y="1984818"/>
              <a:ext cx="51185" cy="60502"/>
            </a:xfrm>
            <a:custGeom>
              <a:avLst/>
              <a:gdLst>
                <a:gd name="connsiteX0" fmla="*/ 0 w 51185"/>
                <a:gd name="connsiteY0" fmla="*/ 60502 h 60502"/>
                <a:gd name="connsiteX1" fmla="*/ 4653 w 51185"/>
                <a:gd name="connsiteY1" fmla="*/ 0 h 60502"/>
                <a:gd name="connsiteX2" fmla="*/ 20939 w 51185"/>
                <a:gd name="connsiteY2" fmla="*/ 25597 h 60502"/>
                <a:gd name="connsiteX3" fmla="*/ 51185 w 51185"/>
                <a:gd name="connsiteY3" fmla="*/ 27924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85" h="60502">
                  <a:moveTo>
                    <a:pt x="0" y="60502"/>
                  </a:moveTo>
                  <a:lnTo>
                    <a:pt x="4653" y="0"/>
                  </a:lnTo>
                  <a:lnTo>
                    <a:pt x="20939" y="25597"/>
                  </a:lnTo>
                  <a:lnTo>
                    <a:pt x="51185" y="27924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55664872-5C31-0242-C478-6D4998CAC446}"/>
                </a:ext>
              </a:extLst>
            </p:cNvPr>
            <p:cNvSpPr/>
            <p:nvPr/>
          </p:nvSpPr>
          <p:spPr>
            <a:xfrm>
              <a:off x="9688408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C33FCBA1-9595-A66B-1CB1-15F834FABBF3}"/>
                </a:ext>
              </a:extLst>
            </p:cNvPr>
            <p:cNvSpPr txBox="1"/>
            <p:nvPr/>
          </p:nvSpPr>
          <p:spPr>
            <a:xfrm>
              <a:off x="9755952" y="1390391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 App</a:t>
              </a: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7EEA1D54-ADB7-2CF9-24A2-2938C8B28151}"/>
                </a:ext>
              </a:extLst>
            </p:cNvPr>
            <p:cNvSpPr/>
            <p:nvPr/>
          </p:nvSpPr>
          <p:spPr>
            <a:xfrm>
              <a:off x="8447555" y="1664933"/>
              <a:ext cx="67859" cy="339431"/>
            </a:xfrm>
            <a:custGeom>
              <a:avLst/>
              <a:gdLst>
                <a:gd name="connsiteX0" fmla="*/ 0 w 67859"/>
                <a:gd name="connsiteY0" fmla="*/ 0 h 339431"/>
                <a:gd name="connsiteX1" fmla="*/ 67859 w 67859"/>
                <a:gd name="connsiteY1" fmla="*/ 339432 h 3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59" h="339431">
                  <a:moveTo>
                    <a:pt x="0" y="0"/>
                  </a:moveTo>
                  <a:lnTo>
                    <a:pt x="67859" y="33943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B9A44B80-3F5B-687D-A813-667A9403E22B}"/>
                </a:ext>
              </a:extLst>
            </p:cNvPr>
            <p:cNvSpPr/>
            <p:nvPr/>
          </p:nvSpPr>
          <p:spPr>
            <a:xfrm>
              <a:off x="8486177" y="1985671"/>
              <a:ext cx="53201" cy="58562"/>
            </a:xfrm>
            <a:custGeom>
              <a:avLst/>
              <a:gdLst>
                <a:gd name="connsiteX0" fmla="*/ 37226 w 53201"/>
                <a:gd name="connsiteY0" fmla="*/ 58563 h 58562"/>
                <a:gd name="connsiteX1" fmla="*/ 0 w 53201"/>
                <a:gd name="connsiteY1" fmla="*/ 10704 h 58562"/>
                <a:gd name="connsiteX2" fmla="*/ 29238 w 53201"/>
                <a:gd name="connsiteY2" fmla="*/ 18694 h 58562"/>
                <a:gd name="connsiteX3" fmla="*/ 53202 w 53201"/>
                <a:gd name="connsiteY3" fmla="*/ 0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1" h="58562">
                  <a:moveTo>
                    <a:pt x="37226" y="58563"/>
                  </a:moveTo>
                  <a:lnTo>
                    <a:pt x="0" y="10704"/>
                  </a:lnTo>
                  <a:lnTo>
                    <a:pt x="29238" y="18694"/>
                  </a:lnTo>
                  <a:lnTo>
                    <a:pt x="53202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04456E7F-B600-B262-7E7B-F7D59B9EDFF1}"/>
                </a:ext>
              </a:extLst>
            </p:cNvPr>
            <p:cNvSpPr/>
            <p:nvPr/>
          </p:nvSpPr>
          <p:spPr>
            <a:xfrm>
              <a:off x="8137342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F80EF7D2-CE40-43F4-432B-87668EB3246D}"/>
                </a:ext>
              </a:extLst>
            </p:cNvPr>
            <p:cNvSpPr txBox="1"/>
            <p:nvPr/>
          </p:nvSpPr>
          <p:spPr>
            <a:xfrm>
              <a:off x="8042025" y="1390391"/>
              <a:ext cx="80330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Rust std App</a:t>
              </a: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E00841D5-22C8-0AB0-CF54-3AEE25D0114D}"/>
                </a:ext>
              </a:extLst>
            </p:cNvPr>
            <p:cNvSpPr/>
            <p:nvPr/>
          </p:nvSpPr>
          <p:spPr>
            <a:xfrm>
              <a:off x="9155229" y="1664933"/>
              <a:ext cx="67859" cy="339431"/>
            </a:xfrm>
            <a:custGeom>
              <a:avLst/>
              <a:gdLst>
                <a:gd name="connsiteX0" fmla="*/ 67859 w 67859"/>
                <a:gd name="connsiteY0" fmla="*/ 0 h 339431"/>
                <a:gd name="connsiteX1" fmla="*/ 0 w 67859"/>
                <a:gd name="connsiteY1" fmla="*/ 339432 h 3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59" h="339431">
                  <a:moveTo>
                    <a:pt x="67859" y="0"/>
                  </a:moveTo>
                  <a:lnTo>
                    <a:pt x="0" y="33943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3DF57041-101D-0284-0A5D-E3B50956CAEC}"/>
                </a:ext>
              </a:extLst>
            </p:cNvPr>
            <p:cNvSpPr/>
            <p:nvPr/>
          </p:nvSpPr>
          <p:spPr>
            <a:xfrm>
              <a:off x="9131265" y="1985671"/>
              <a:ext cx="53201" cy="58562"/>
            </a:xfrm>
            <a:custGeom>
              <a:avLst/>
              <a:gdLst>
                <a:gd name="connsiteX0" fmla="*/ 15976 w 53201"/>
                <a:gd name="connsiteY0" fmla="*/ 58563 h 58562"/>
                <a:gd name="connsiteX1" fmla="*/ 0 w 53201"/>
                <a:gd name="connsiteY1" fmla="*/ 0 h 58562"/>
                <a:gd name="connsiteX2" fmla="*/ 23964 w 53201"/>
                <a:gd name="connsiteY2" fmla="*/ 18694 h 58562"/>
                <a:gd name="connsiteX3" fmla="*/ 53201 w 53201"/>
                <a:gd name="connsiteY3" fmla="*/ 10704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1" h="58562">
                  <a:moveTo>
                    <a:pt x="15976" y="58563"/>
                  </a:moveTo>
                  <a:lnTo>
                    <a:pt x="0" y="0"/>
                  </a:lnTo>
                  <a:lnTo>
                    <a:pt x="23964" y="18694"/>
                  </a:lnTo>
                  <a:lnTo>
                    <a:pt x="53201" y="10704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1E5810C7-9DF3-10EB-B2F5-61B030D25FA0}"/>
                </a:ext>
              </a:extLst>
            </p:cNvPr>
            <p:cNvSpPr/>
            <p:nvPr/>
          </p:nvSpPr>
          <p:spPr>
            <a:xfrm>
              <a:off x="8912875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027D5BBA-0C60-18E4-9BD3-6EB0BAE8D9F2}"/>
                </a:ext>
              </a:extLst>
            </p:cNvPr>
            <p:cNvSpPr txBox="1"/>
            <p:nvPr/>
          </p:nvSpPr>
          <p:spPr>
            <a:xfrm>
              <a:off x="8980419" y="1390391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 App</a:t>
              </a: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2F376325-A87D-C43F-E740-7E2F5994446C}"/>
                </a:ext>
              </a:extLst>
            </p:cNvPr>
            <p:cNvSpPr/>
            <p:nvPr/>
          </p:nvSpPr>
          <p:spPr>
            <a:xfrm>
              <a:off x="9339418" y="4418550"/>
              <a:ext cx="15278" cy="183445"/>
            </a:xfrm>
            <a:custGeom>
              <a:avLst/>
              <a:gdLst>
                <a:gd name="connsiteX0" fmla="*/ 0 w 15278"/>
                <a:gd name="connsiteY0" fmla="*/ 0 h 183445"/>
                <a:gd name="connsiteX1" fmla="*/ 15278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0" y="0"/>
                  </a:moveTo>
                  <a:lnTo>
                    <a:pt x="15278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11BEFD74-9C02-E35A-90BE-982E48033726}"/>
                </a:ext>
              </a:extLst>
            </p:cNvPr>
            <p:cNvSpPr/>
            <p:nvPr/>
          </p:nvSpPr>
          <p:spPr>
            <a:xfrm>
              <a:off x="9326544" y="4586249"/>
              <a:ext cx="54054" cy="56391"/>
            </a:xfrm>
            <a:custGeom>
              <a:avLst/>
              <a:gdLst>
                <a:gd name="connsiteX0" fmla="*/ 31564 w 54054"/>
                <a:gd name="connsiteY0" fmla="*/ 56391 h 56391"/>
                <a:gd name="connsiteX1" fmla="*/ 0 w 54054"/>
                <a:gd name="connsiteY1" fmla="*/ 4499 h 56391"/>
                <a:gd name="connsiteX2" fmla="*/ 28152 w 54054"/>
                <a:gd name="connsiteY2" fmla="*/ 15746 h 56391"/>
                <a:gd name="connsiteX3" fmla="*/ 54055 w 54054"/>
                <a:gd name="connsiteY3" fmla="*/ 0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31564" y="56391"/>
                  </a:moveTo>
                  <a:lnTo>
                    <a:pt x="0" y="4499"/>
                  </a:lnTo>
                  <a:lnTo>
                    <a:pt x="28152" y="15746"/>
                  </a:lnTo>
                  <a:lnTo>
                    <a:pt x="5405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07EA7B4A-054F-2A3C-1285-120E99C299CD}"/>
                </a:ext>
              </a:extLst>
            </p:cNvPr>
            <p:cNvSpPr/>
            <p:nvPr/>
          </p:nvSpPr>
          <p:spPr>
            <a:xfrm>
              <a:off x="9547106" y="2285466"/>
              <a:ext cx="102525" cy="189262"/>
            </a:xfrm>
            <a:custGeom>
              <a:avLst/>
              <a:gdLst>
                <a:gd name="connsiteX0" fmla="*/ 102525 w 102525"/>
                <a:gd name="connsiteY0" fmla="*/ 0 h 189262"/>
                <a:gd name="connsiteX1" fmla="*/ 0 w 102525"/>
                <a:gd name="connsiteY1" fmla="*/ 189263 h 18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25" h="189262">
                  <a:moveTo>
                    <a:pt x="102525" y="0"/>
                  </a:moveTo>
                  <a:lnTo>
                    <a:pt x="0" y="189263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7F1D7F0-F173-EA89-2B35-C0C7CC88EDA5}"/>
                </a:ext>
              </a:extLst>
            </p:cNvPr>
            <p:cNvSpPr/>
            <p:nvPr/>
          </p:nvSpPr>
          <p:spPr>
            <a:xfrm>
              <a:off x="9527717" y="2449830"/>
              <a:ext cx="49711" cy="60734"/>
            </a:xfrm>
            <a:custGeom>
              <a:avLst/>
              <a:gdLst>
                <a:gd name="connsiteX0" fmla="*/ 0 w 49711"/>
                <a:gd name="connsiteY0" fmla="*/ 60735 h 60734"/>
                <a:gd name="connsiteX1" fmla="*/ 2016 w 49711"/>
                <a:gd name="connsiteY1" fmla="*/ 0 h 60734"/>
                <a:gd name="connsiteX2" fmla="*/ 19388 w 49711"/>
                <a:gd name="connsiteY2" fmla="*/ 24899 h 60734"/>
                <a:gd name="connsiteX3" fmla="*/ 49712 w 49711"/>
                <a:gd name="connsiteY3" fmla="*/ 25907 h 6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11" h="60734">
                  <a:moveTo>
                    <a:pt x="0" y="60735"/>
                  </a:moveTo>
                  <a:lnTo>
                    <a:pt x="2016" y="0"/>
                  </a:lnTo>
                  <a:lnTo>
                    <a:pt x="19388" y="24899"/>
                  </a:lnTo>
                  <a:lnTo>
                    <a:pt x="49712" y="25907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62A604DC-D9AE-77BD-E786-602D0794FB83}"/>
                </a:ext>
              </a:extLst>
            </p:cNvPr>
            <p:cNvSpPr/>
            <p:nvPr/>
          </p:nvSpPr>
          <p:spPr>
            <a:xfrm>
              <a:off x="9533301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AE8FC">
                <a:alpha val="50000"/>
              </a:srgbClr>
            </a:solidFill>
            <a:ln w="7754" cap="flat">
              <a:solidFill>
                <a:srgbClr val="6C8EBF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B8C5BA2-6C39-5FBC-D601-4DC673E9EE61}"/>
                </a:ext>
              </a:extLst>
            </p:cNvPr>
            <p:cNvSpPr txBox="1"/>
            <p:nvPr/>
          </p:nvSpPr>
          <p:spPr>
            <a:xfrm>
              <a:off x="9461250" y="2049708"/>
              <a:ext cx="601667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musl libc</a:t>
              </a:r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9B4D8F27-B3AC-2F7A-645E-8859ED753A47}"/>
                </a:ext>
              </a:extLst>
            </p:cNvPr>
            <p:cNvSpPr/>
            <p:nvPr/>
          </p:nvSpPr>
          <p:spPr>
            <a:xfrm>
              <a:off x="9320030" y="2750866"/>
              <a:ext cx="7755" cy="687473"/>
            </a:xfrm>
            <a:custGeom>
              <a:avLst/>
              <a:gdLst>
                <a:gd name="connsiteX0" fmla="*/ 0 w 7755"/>
                <a:gd name="connsiteY0" fmla="*/ 0 h 687473"/>
                <a:gd name="connsiteX1" fmla="*/ 0 w 7755"/>
                <a:gd name="connsiteY1" fmla="*/ 687474 h 68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87473">
                  <a:moveTo>
                    <a:pt x="0" y="0"/>
                  </a:moveTo>
                  <a:lnTo>
                    <a:pt x="0" y="687474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18AEC119-1A80-38AA-F6A2-F3C7976AF00A}"/>
                </a:ext>
              </a:extLst>
            </p:cNvPr>
            <p:cNvSpPr/>
            <p:nvPr/>
          </p:nvSpPr>
          <p:spPr>
            <a:xfrm>
              <a:off x="9292886" y="34247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2D1AD9FC-A7F3-5F41-A1A2-897058AF2284}"/>
                </a:ext>
              </a:extLst>
            </p:cNvPr>
            <p:cNvSpPr/>
            <p:nvPr/>
          </p:nvSpPr>
          <p:spPr>
            <a:xfrm>
              <a:off x="8525109" y="3099916"/>
              <a:ext cx="620426" cy="232700"/>
            </a:xfrm>
            <a:custGeom>
              <a:avLst/>
              <a:gdLst>
                <a:gd name="connsiteX0" fmla="*/ 585527 w 620426"/>
                <a:gd name="connsiteY0" fmla="*/ 0 h 232700"/>
                <a:gd name="connsiteX1" fmla="*/ 620426 w 620426"/>
                <a:gd name="connsiteY1" fmla="*/ 34905 h 232700"/>
                <a:gd name="connsiteX2" fmla="*/ 620426 w 620426"/>
                <a:gd name="connsiteY2" fmla="*/ 197795 h 232700"/>
                <a:gd name="connsiteX3" fmla="*/ 585527 w 620426"/>
                <a:gd name="connsiteY3" fmla="*/ 232700 h 232700"/>
                <a:gd name="connsiteX4" fmla="*/ 34899 w 620426"/>
                <a:gd name="connsiteY4" fmla="*/ 232700 h 232700"/>
                <a:gd name="connsiteX5" fmla="*/ 0 w 620426"/>
                <a:gd name="connsiteY5" fmla="*/ 197795 h 232700"/>
                <a:gd name="connsiteX6" fmla="*/ 0 w 620426"/>
                <a:gd name="connsiteY6" fmla="*/ 34905 h 232700"/>
                <a:gd name="connsiteX7" fmla="*/ 34899 w 620426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232700">
                  <a:moveTo>
                    <a:pt x="585527" y="0"/>
                  </a:moveTo>
                  <a:cubicBezTo>
                    <a:pt x="604801" y="0"/>
                    <a:pt x="620426" y="15627"/>
                    <a:pt x="620426" y="34905"/>
                  </a:cubicBezTo>
                  <a:lnTo>
                    <a:pt x="620426" y="197795"/>
                  </a:lnTo>
                  <a:cubicBezTo>
                    <a:pt x="620426" y="217073"/>
                    <a:pt x="604801" y="232700"/>
                    <a:pt x="58552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5F5F5"/>
            </a:solidFill>
            <a:ln w="7754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EB6B68A7-9363-F91A-18FF-D2AC5A41D35E}"/>
                </a:ext>
              </a:extLst>
            </p:cNvPr>
            <p:cNvSpPr txBox="1"/>
            <p:nvPr/>
          </p:nvSpPr>
          <p:spPr>
            <a:xfrm>
              <a:off x="8592653" y="3096858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axfeat</a:t>
              </a: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0D09121F-51ED-D708-7288-B840CC273074}"/>
                </a:ext>
              </a:extLst>
            </p:cNvPr>
            <p:cNvSpPr/>
            <p:nvPr/>
          </p:nvSpPr>
          <p:spPr>
            <a:xfrm>
              <a:off x="8447555" y="3332616"/>
              <a:ext cx="775532" cy="155133"/>
            </a:xfrm>
            <a:custGeom>
              <a:avLst/>
              <a:gdLst>
                <a:gd name="connsiteX0" fmla="*/ 0 w 775532"/>
                <a:gd name="connsiteY0" fmla="*/ 0 h 155133"/>
                <a:gd name="connsiteX1" fmla="*/ 775533 w 775532"/>
                <a:gd name="connsiteY1" fmla="*/ 0 h 155133"/>
                <a:gd name="connsiteX2" fmla="*/ 775533 w 775532"/>
                <a:gd name="connsiteY2" fmla="*/ 155133 h 155133"/>
                <a:gd name="connsiteX3" fmla="*/ 0 w 775532"/>
                <a:gd name="connsiteY3" fmla="*/ 155133 h 15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5532" h="155133">
                  <a:moveTo>
                    <a:pt x="0" y="0"/>
                  </a:moveTo>
                  <a:lnTo>
                    <a:pt x="775533" y="0"/>
                  </a:lnTo>
                  <a:lnTo>
                    <a:pt x="775533" y="155133"/>
                  </a:lnTo>
                  <a:lnTo>
                    <a:pt x="0" y="155133"/>
                  </a:lnTo>
                  <a:close/>
                </a:path>
              </a:pathLst>
            </a:custGeom>
            <a:noFill/>
            <a:ln w="77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C802C476-BC36-BE34-AC10-1F043FE09D4D}"/>
                </a:ext>
              </a:extLst>
            </p:cNvPr>
            <p:cNvSpPr txBox="1"/>
            <p:nvPr/>
          </p:nvSpPr>
          <p:spPr>
            <a:xfrm>
              <a:off x="8387137" y="3298531"/>
              <a:ext cx="88861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4D4D4D"/>
                  </a:solidFill>
                  <a:latin typeface="Helvetica"/>
                  <a:cs typeface="Helvetica"/>
                  <a:sym typeface="Helvetica"/>
                  <a:rtl val="0"/>
                </a:rPr>
                <a:t>feature selection</a:t>
              </a:r>
            </a:p>
          </p:txBody>
        </p:sp>
      </p:grp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7FB71F5-284D-0B1A-2F4C-E80DBB554D31}"/>
              </a:ext>
            </a:extLst>
          </p:cNvPr>
          <p:cNvSpPr txBox="1">
            <a:spLocks/>
          </p:cNvSpPr>
          <p:nvPr/>
        </p:nvSpPr>
        <p:spPr bwMode="auto">
          <a:xfrm>
            <a:off x="745958" y="1765053"/>
            <a:ext cx="5537200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/>
              <a:t>ArceOS</a:t>
            </a:r>
            <a:r>
              <a:rPr lang="zh-CN" altLang="en-US" dirty="0"/>
              <a:t>：基于</a:t>
            </a:r>
            <a:r>
              <a:rPr lang="en-US" altLang="zh-CN" dirty="0"/>
              <a:t>Rust</a:t>
            </a:r>
            <a:r>
              <a:rPr lang="zh-CN" altLang="en-US" dirty="0"/>
              <a:t>语言、开源。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我们修改的内容：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en-US" altLang="zh-CN" dirty="0" err="1"/>
              <a:t>axtask</a:t>
            </a:r>
            <a:r>
              <a:rPr lang="zh-CN" altLang="en-US" dirty="0"/>
              <a:t>（任务管理）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en-US" altLang="zh-CN" dirty="0" err="1"/>
              <a:t>axnet</a:t>
            </a:r>
            <a:r>
              <a:rPr lang="zh-CN" altLang="en-US" dirty="0"/>
              <a:t>（网络）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en-US" altLang="zh-CN" dirty="0" err="1"/>
              <a:t>axruntime</a:t>
            </a:r>
            <a:r>
              <a:rPr lang="zh-CN" altLang="en-US" dirty="0"/>
              <a:t>（系统启动）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en-US" altLang="zh-CN" dirty="0" err="1"/>
              <a:t>axapi</a:t>
            </a:r>
            <a:r>
              <a:rPr lang="zh-CN" altLang="en-US" dirty="0"/>
              <a:t>（应用程序接口）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2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73C14-39E2-580D-E7A1-B2E35ACB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2.2. </a:t>
            </a:r>
            <a:r>
              <a:rPr lang="en-US" altLang="zh-CN" b="0" dirty="0" err="1"/>
              <a:t>ArceOS</a:t>
            </a:r>
            <a:r>
              <a:rPr lang="en-US" altLang="zh-CN" b="0" dirty="0"/>
              <a:t>-ATS-INTC</a:t>
            </a:r>
            <a:r>
              <a:rPr lang="zh-CN" altLang="en-US" dirty="0"/>
              <a:t>的设计与实现</a:t>
            </a: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543E1A7D-63A0-E61C-941B-3A23A4A62E24}"/>
              </a:ext>
            </a:extLst>
          </p:cNvPr>
          <p:cNvGrpSpPr/>
          <p:nvPr/>
        </p:nvGrpSpPr>
        <p:grpSpPr>
          <a:xfrm>
            <a:off x="7054986" y="1115984"/>
            <a:ext cx="3877663" cy="4626032"/>
            <a:chOff x="6896490" y="1121966"/>
            <a:chExt cx="3877663" cy="4626032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AB9742D0-5480-13A0-61D9-933D5B87825B}"/>
                </a:ext>
              </a:extLst>
            </p:cNvPr>
            <p:cNvSpPr/>
            <p:nvPr/>
          </p:nvSpPr>
          <p:spPr>
            <a:xfrm>
              <a:off x="6896490" y="3487750"/>
              <a:ext cx="3877663" cy="1008366"/>
            </a:xfrm>
            <a:custGeom>
              <a:avLst/>
              <a:gdLst>
                <a:gd name="connsiteX0" fmla="*/ 3726435 w 3877663"/>
                <a:gd name="connsiteY0" fmla="*/ 0 h 1008366"/>
                <a:gd name="connsiteX1" fmla="*/ 3877664 w 3877663"/>
                <a:gd name="connsiteY1" fmla="*/ 151255 h 1008366"/>
                <a:gd name="connsiteX2" fmla="*/ 3877664 w 3877663"/>
                <a:gd name="connsiteY2" fmla="*/ 857112 h 1008366"/>
                <a:gd name="connsiteX3" fmla="*/ 3726435 w 3877663"/>
                <a:gd name="connsiteY3" fmla="*/ 1008367 h 1008366"/>
                <a:gd name="connsiteX4" fmla="*/ 151229 w 3877663"/>
                <a:gd name="connsiteY4" fmla="*/ 1008367 h 1008366"/>
                <a:gd name="connsiteX5" fmla="*/ 0 w 3877663"/>
                <a:gd name="connsiteY5" fmla="*/ 857112 h 1008366"/>
                <a:gd name="connsiteX6" fmla="*/ 0 w 3877663"/>
                <a:gd name="connsiteY6" fmla="*/ 151255 h 1008366"/>
                <a:gd name="connsiteX7" fmla="*/ 151229 w 3877663"/>
                <a:gd name="connsiteY7" fmla="*/ 0 h 10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7663" h="1008366">
                  <a:moveTo>
                    <a:pt x="3726435" y="0"/>
                  </a:moveTo>
                  <a:cubicBezTo>
                    <a:pt x="3809956" y="0"/>
                    <a:pt x="3877664" y="67719"/>
                    <a:pt x="3877664" y="151255"/>
                  </a:cubicBezTo>
                  <a:lnTo>
                    <a:pt x="3877664" y="857112"/>
                  </a:lnTo>
                  <a:cubicBezTo>
                    <a:pt x="3877664" y="940648"/>
                    <a:pt x="3809956" y="1008367"/>
                    <a:pt x="3726435" y="1008367"/>
                  </a:cubicBezTo>
                  <a:lnTo>
                    <a:pt x="151229" y="1008367"/>
                  </a:lnTo>
                  <a:cubicBezTo>
                    <a:pt x="67707" y="1008367"/>
                    <a:pt x="0" y="940648"/>
                    <a:pt x="0" y="857112"/>
                  </a:cubicBezTo>
                  <a:lnTo>
                    <a:pt x="0" y="151255"/>
                  </a:lnTo>
                  <a:cubicBezTo>
                    <a:pt x="0" y="67719"/>
                    <a:pt x="67707" y="0"/>
                    <a:pt x="151229" y="0"/>
                  </a:cubicBezTo>
                  <a:close/>
                </a:path>
              </a:pathLst>
            </a:custGeom>
            <a:noFill/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71EDC27-D21A-34CE-C21E-4817709A3645}"/>
                </a:ext>
              </a:extLst>
            </p:cNvPr>
            <p:cNvSpPr txBox="1"/>
            <p:nvPr/>
          </p:nvSpPr>
          <p:spPr>
            <a:xfrm>
              <a:off x="8290195" y="3500205"/>
              <a:ext cx="1082497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B85450"/>
                  </a:solidFill>
                  <a:latin typeface="Helvetica"/>
                  <a:cs typeface="Helvetica"/>
                  <a:sym typeface="Helvetica"/>
                  <a:rtl val="0"/>
                </a:rPr>
                <a:t>ArceOS modules</a:t>
              </a: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2E56810-98BF-0B20-0518-17DFABA9101D}"/>
                </a:ext>
              </a:extLst>
            </p:cNvPr>
            <p:cNvSpPr/>
            <p:nvPr/>
          </p:nvSpPr>
          <p:spPr>
            <a:xfrm>
              <a:off x="6896490" y="4573683"/>
              <a:ext cx="3877663" cy="1163500"/>
            </a:xfrm>
            <a:custGeom>
              <a:avLst/>
              <a:gdLst>
                <a:gd name="connsiteX0" fmla="*/ 3703169 w 3877663"/>
                <a:gd name="connsiteY0" fmla="*/ 0 h 1163500"/>
                <a:gd name="connsiteX1" fmla="*/ 3877664 w 3877663"/>
                <a:gd name="connsiteY1" fmla="*/ 174525 h 1163500"/>
                <a:gd name="connsiteX2" fmla="*/ 3877664 w 3877663"/>
                <a:gd name="connsiteY2" fmla="*/ 988975 h 1163500"/>
                <a:gd name="connsiteX3" fmla="*/ 3703169 w 3877663"/>
                <a:gd name="connsiteY3" fmla="*/ 1163500 h 1163500"/>
                <a:gd name="connsiteX4" fmla="*/ 174495 w 3877663"/>
                <a:gd name="connsiteY4" fmla="*/ 1163500 h 1163500"/>
                <a:gd name="connsiteX5" fmla="*/ 0 w 3877663"/>
                <a:gd name="connsiteY5" fmla="*/ 988975 h 1163500"/>
                <a:gd name="connsiteX6" fmla="*/ 0 w 3877663"/>
                <a:gd name="connsiteY6" fmla="*/ 174525 h 1163500"/>
                <a:gd name="connsiteX7" fmla="*/ 174495 w 3877663"/>
                <a:gd name="connsiteY7" fmla="*/ 0 h 11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7663" h="1163500">
                  <a:moveTo>
                    <a:pt x="3703169" y="0"/>
                  </a:moveTo>
                  <a:cubicBezTo>
                    <a:pt x="3799540" y="0"/>
                    <a:pt x="3877664" y="78137"/>
                    <a:pt x="3877664" y="174525"/>
                  </a:cubicBezTo>
                  <a:lnTo>
                    <a:pt x="3877664" y="988975"/>
                  </a:lnTo>
                  <a:cubicBezTo>
                    <a:pt x="3877664" y="1085363"/>
                    <a:pt x="3799540" y="1163500"/>
                    <a:pt x="3703169" y="1163500"/>
                  </a:cubicBezTo>
                  <a:lnTo>
                    <a:pt x="174495" y="1163500"/>
                  </a:lnTo>
                  <a:cubicBezTo>
                    <a:pt x="78124" y="1163500"/>
                    <a:pt x="0" y="1085363"/>
                    <a:pt x="0" y="988975"/>
                  </a:cubicBezTo>
                  <a:lnTo>
                    <a:pt x="0" y="174525"/>
                  </a:lnTo>
                  <a:cubicBezTo>
                    <a:pt x="0" y="78137"/>
                    <a:pt x="78124" y="0"/>
                    <a:pt x="174495" y="0"/>
                  </a:cubicBezTo>
                  <a:close/>
                </a:path>
              </a:pathLst>
            </a:custGeom>
            <a:noFill/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013F93-EE7E-BA5F-3C9E-0AC29A74AAC8}"/>
                </a:ext>
              </a:extLst>
            </p:cNvPr>
            <p:cNvSpPr txBox="1"/>
            <p:nvPr/>
          </p:nvSpPr>
          <p:spPr>
            <a:xfrm>
              <a:off x="8352238" y="5532452"/>
              <a:ext cx="95841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9673A6"/>
                  </a:solidFill>
                  <a:latin typeface="Helvetica"/>
                  <a:cs typeface="Helvetica"/>
                  <a:sym typeface="Helvetica"/>
                  <a:rtl val="0"/>
                </a:rPr>
                <a:t>ArceOS crates</a:t>
              </a: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468087C-4E5C-9F33-BFF0-8EF4B8D9026D}"/>
                </a:ext>
              </a:extLst>
            </p:cNvPr>
            <p:cNvSpPr/>
            <p:nvPr/>
          </p:nvSpPr>
          <p:spPr>
            <a:xfrm>
              <a:off x="7206703" y="1121966"/>
              <a:ext cx="3257237" cy="620533"/>
            </a:xfrm>
            <a:custGeom>
              <a:avLst/>
              <a:gdLst>
                <a:gd name="connsiteX0" fmla="*/ 3164173 w 3257237"/>
                <a:gd name="connsiteY0" fmla="*/ 0 h 620533"/>
                <a:gd name="connsiteX1" fmla="*/ 3257237 w 3257237"/>
                <a:gd name="connsiteY1" fmla="*/ 93080 h 620533"/>
                <a:gd name="connsiteX2" fmla="*/ 3257237 w 3257237"/>
                <a:gd name="connsiteY2" fmla="*/ 527453 h 620533"/>
                <a:gd name="connsiteX3" fmla="*/ 3164173 w 3257237"/>
                <a:gd name="connsiteY3" fmla="*/ 620534 h 620533"/>
                <a:gd name="connsiteX4" fmla="*/ 93064 w 3257237"/>
                <a:gd name="connsiteY4" fmla="*/ 620534 h 620533"/>
                <a:gd name="connsiteX5" fmla="*/ 0 w 3257237"/>
                <a:gd name="connsiteY5" fmla="*/ 527453 h 620533"/>
                <a:gd name="connsiteX6" fmla="*/ 0 w 3257237"/>
                <a:gd name="connsiteY6" fmla="*/ 93080 h 620533"/>
                <a:gd name="connsiteX7" fmla="*/ 93064 w 3257237"/>
                <a:gd name="connsiteY7" fmla="*/ 0 h 62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7237" h="620533">
                  <a:moveTo>
                    <a:pt x="3164173" y="0"/>
                  </a:moveTo>
                  <a:cubicBezTo>
                    <a:pt x="3215571" y="0"/>
                    <a:pt x="3257237" y="41673"/>
                    <a:pt x="3257237" y="93080"/>
                  </a:cubicBezTo>
                  <a:lnTo>
                    <a:pt x="3257237" y="527453"/>
                  </a:lnTo>
                  <a:cubicBezTo>
                    <a:pt x="3257237" y="578860"/>
                    <a:pt x="3215571" y="620534"/>
                    <a:pt x="3164173" y="620534"/>
                  </a:cubicBezTo>
                  <a:lnTo>
                    <a:pt x="93064" y="620534"/>
                  </a:lnTo>
                  <a:cubicBezTo>
                    <a:pt x="41666" y="620534"/>
                    <a:pt x="0" y="578860"/>
                    <a:pt x="0" y="527453"/>
                  </a:cubicBezTo>
                  <a:lnTo>
                    <a:pt x="0" y="93080"/>
                  </a:lnTo>
                  <a:cubicBezTo>
                    <a:pt x="0" y="41673"/>
                    <a:pt x="41666" y="0"/>
                    <a:pt x="93064" y="0"/>
                  </a:cubicBezTo>
                  <a:close/>
                </a:path>
              </a:pathLst>
            </a:custGeom>
            <a:noFill/>
            <a:ln w="7754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289BD0E-A1D1-7E04-D3AB-82BB8019618D}"/>
                </a:ext>
              </a:extLst>
            </p:cNvPr>
            <p:cNvSpPr txBox="1"/>
            <p:nvPr/>
          </p:nvSpPr>
          <p:spPr>
            <a:xfrm>
              <a:off x="8464690" y="1134421"/>
              <a:ext cx="733508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User Apps</a:t>
              </a: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E5A1EA8-506D-292B-7BBD-91E3039D4A4F}"/>
                </a:ext>
              </a:extLst>
            </p:cNvPr>
            <p:cNvSpPr/>
            <p:nvPr/>
          </p:nvSpPr>
          <p:spPr>
            <a:xfrm>
              <a:off x="9925178" y="4418550"/>
              <a:ext cx="15278" cy="183445"/>
            </a:xfrm>
            <a:custGeom>
              <a:avLst/>
              <a:gdLst>
                <a:gd name="connsiteX0" fmla="*/ 15278 w 15278"/>
                <a:gd name="connsiteY0" fmla="*/ 0 h 183445"/>
                <a:gd name="connsiteX1" fmla="*/ 0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15278" y="0"/>
                  </a:moveTo>
                  <a:lnTo>
                    <a:pt x="0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422E7E4-38CF-626C-A094-0D3752021C51}"/>
                </a:ext>
              </a:extLst>
            </p:cNvPr>
            <p:cNvSpPr/>
            <p:nvPr/>
          </p:nvSpPr>
          <p:spPr>
            <a:xfrm>
              <a:off x="9899275" y="4586249"/>
              <a:ext cx="54054" cy="56391"/>
            </a:xfrm>
            <a:custGeom>
              <a:avLst/>
              <a:gdLst>
                <a:gd name="connsiteX0" fmla="*/ 22490 w 54054"/>
                <a:gd name="connsiteY0" fmla="*/ 56391 h 56391"/>
                <a:gd name="connsiteX1" fmla="*/ 0 w 54054"/>
                <a:gd name="connsiteY1" fmla="*/ 0 h 56391"/>
                <a:gd name="connsiteX2" fmla="*/ 25903 w 54054"/>
                <a:gd name="connsiteY2" fmla="*/ 15746 h 56391"/>
                <a:gd name="connsiteX3" fmla="*/ 54055 w 54054"/>
                <a:gd name="connsiteY3" fmla="*/ 4499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22490" y="56391"/>
                  </a:moveTo>
                  <a:lnTo>
                    <a:pt x="0" y="0"/>
                  </a:lnTo>
                  <a:lnTo>
                    <a:pt x="25903" y="15746"/>
                  </a:lnTo>
                  <a:lnTo>
                    <a:pt x="54055" y="4499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F24C092-2CE9-D42A-0EA0-87110E698997}"/>
                </a:ext>
              </a:extLst>
            </p:cNvPr>
            <p:cNvSpPr/>
            <p:nvPr/>
          </p:nvSpPr>
          <p:spPr>
            <a:xfrm>
              <a:off x="10444552" y="4418550"/>
              <a:ext cx="15278" cy="183445"/>
            </a:xfrm>
            <a:custGeom>
              <a:avLst/>
              <a:gdLst>
                <a:gd name="connsiteX0" fmla="*/ 0 w 15278"/>
                <a:gd name="connsiteY0" fmla="*/ 0 h 183445"/>
                <a:gd name="connsiteX1" fmla="*/ 15278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0" y="0"/>
                  </a:moveTo>
                  <a:lnTo>
                    <a:pt x="15278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C6185FE8-EF6E-4655-67BE-5D1CF0EF5218}"/>
                </a:ext>
              </a:extLst>
            </p:cNvPr>
            <p:cNvSpPr/>
            <p:nvPr/>
          </p:nvSpPr>
          <p:spPr>
            <a:xfrm>
              <a:off x="10431678" y="4586249"/>
              <a:ext cx="54054" cy="56391"/>
            </a:xfrm>
            <a:custGeom>
              <a:avLst/>
              <a:gdLst>
                <a:gd name="connsiteX0" fmla="*/ 31564 w 54054"/>
                <a:gd name="connsiteY0" fmla="*/ 56391 h 56391"/>
                <a:gd name="connsiteX1" fmla="*/ 0 w 54054"/>
                <a:gd name="connsiteY1" fmla="*/ 4499 h 56391"/>
                <a:gd name="connsiteX2" fmla="*/ 28152 w 54054"/>
                <a:gd name="connsiteY2" fmla="*/ 15746 h 56391"/>
                <a:gd name="connsiteX3" fmla="*/ 54055 w 54054"/>
                <a:gd name="connsiteY3" fmla="*/ 0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31564" y="56391"/>
                  </a:moveTo>
                  <a:lnTo>
                    <a:pt x="0" y="4499"/>
                  </a:lnTo>
                  <a:lnTo>
                    <a:pt x="28152" y="15746"/>
                  </a:lnTo>
                  <a:lnTo>
                    <a:pt x="5405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1638EF00-11E2-2CB6-91E4-65545F0DDD84}"/>
                </a:ext>
              </a:extLst>
            </p:cNvPr>
            <p:cNvSpPr/>
            <p:nvPr/>
          </p:nvSpPr>
          <p:spPr>
            <a:xfrm>
              <a:off x="9688408" y="4108283"/>
              <a:ext cx="1008192" cy="310266"/>
            </a:xfrm>
            <a:custGeom>
              <a:avLst/>
              <a:gdLst>
                <a:gd name="connsiteX0" fmla="*/ 961661 w 1008192"/>
                <a:gd name="connsiteY0" fmla="*/ 0 h 310266"/>
                <a:gd name="connsiteX1" fmla="*/ 1008193 w 1008192"/>
                <a:gd name="connsiteY1" fmla="*/ 46540 h 310266"/>
                <a:gd name="connsiteX2" fmla="*/ 1008193 w 1008192"/>
                <a:gd name="connsiteY2" fmla="*/ 263727 h 310266"/>
                <a:gd name="connsiteX3" fmla="*/ 961661 w 1008192"/>
                <a:gd name="connsiteY3" fmla="*/ 310267 h 310266"/>
                <a:gd name="connsiteX4" fmla="*/ 46532 w 1008192"/>
                <a:gd name="connsiteY4" fmla="*/ 310267 h 310266"/>
                <a:gd name="connsiteX5" fmla="*/ 0 w 1008192"/>
                <a:gd name="connsiteY5" fmla="*/ 263727 h 310266"/>
                <a:gd name="connsiteX6" fmla="*/ 0 w 1008192"/>
                <a:gd name="connsiteY6" fmla="*/ 46540 h 310266"/>
                <a:gd name="connsiteX7" fmla="*/ 46532 w 1008192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8192" h="310266">
                  <a:moveTo>
                    <a:pt x="961661" y="0"/>
                  </a:moveTo>
                  <a:cubicBezTo>
                    <a:pt x="987360" y="0"/>
                    <a:pt x="1008193" y="20837"/>
                    <a:pt x="1008193" y="46540"/>
                  </a:cubicBezTo>
                  <a:lnTo>
                    <a:pt x="1008193" y="263727"/>
                  </a:lnTo>
                  <a:cubicBezTo>
                    <a:pt x="1008193" y="289430"/>
                    <a:pt x="987360" y="310267"/>
                    <a:pt x="961661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4E0552D-BCE7-D8CD-1E41-858815FA35E3}"/>
                </a:ext>
              </a:extLst>
            </p:cNvPr>
            <p:cNvSpPr txBox="1"/>
            <p:nvPr/>
          </p:nvSpPr>
          <p:spPr>
            <a:xfrm>
              <a:off x="9965346" y="4144008"/>
              <a:ext cx="446561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axnet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118CDEA-784B-7EF3-5946-15A43B66503C}"/>
                </a:ext>
              </a:extLst>
            </p:cNvPr>
            <p:cNvSpPr/>
            <p:nvPr/>
          </p:nvSpPr>
          <p:spPr>
            <a:xfrm>
              <a:off x="8098566" y="4418550"/>
              <a:ext cx="7755" cy="183290"/>
            </a:xfrm>
            <a:custGeom>
              <a:avLst/>
              <a:gdLst>
                <a:gd name="connsiteX0" fmla="*/ 0 w 7755"/>
                <a:gd name="connsiteY0" fmla="*/ 0 h 183290"/>
                <a:gd name="connsiteX1" fmla="*/ 0 w 7755"/>
                <a:gd name="connsiteY1" fmla="*/ 183290 h 1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183290">
                  <a:moveTo>
                    <a:pt x="0" y="0"/>
                  </a:moveTo>
                  <a:lnTo>
                    <a:pt x="0" y="18329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2D83B5C-F577-458A-7CC4-2E29D167864E}"/>
                </a:ext>
              </a:extLst>
            </p:cNvPr>
            <p:cNvSpPr/>
            <p:nvPr/>
          </p:nvSpPr>
          <p:spPr>
            <a:xfrm>
              <a:off x="8071422" y="45882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CF4F3B9-24E4-09FB-EB9E-1FC6E386E7D1}"/>
                </a:ext>
              </a:extLst>
            </p:cNvPr>
            <p:cNvSpPr/>
            <p:nvPr/>
          </p:nvSpPr>
          <p:spPr>
            <a:xfrm>
              <a:off x="7749576" y="4108283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FB7F9F6-415D-A04F-68A2-9C5C005B5272}"/>
                </a:ext>
              </a:extLst>
            </p:cNvPr>
            <p:cNvSpPr txBox="1"/>
            <p:nvPr/>
          </p:nvSpPr>
          <p:spPr>
            <a:xfrm>
              <a:off x="7848142" y="4144008"/>
              <a:ext cx="49309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axtask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898D74E9-3BA9-8EAF-698F-602A6A136BC9}"/>
                </a:ext>
              </a:extLst>
            </p:cNvPr>
            <p:cNvSpPr/>
            <p:nvPr/>
          </p:nvSpPr>
          <p:spPr>
            <a:xfrm>
              <a:off x="7749576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71C3E6F-A262-909D-270C-94CB1B572CF7}"/>
                </a:ext>
              </a:extLst>
            </p:cNvPr>
            <p:cNvSpPr txBox="1"/>
            <p:nvPr/>
          </p:nvSpPr>
          <p:spPr>
            <a:xfrm>
              <a:off x="7801610" y="3756175"/>
              <a:ext cx="58615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axconfig</a:t>
              </a: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0CFFF549-19C9-C678-2375-FEFB712D5A3E}"/>
                </a:ext>
              </a:extLst>
            </p:cNvPr>
            <p:cNvSpPr/>
            <p:nvPr/>
          </p:nvSpPr>
          <p:spPr>
            <a:xfrm>
              <a:off x="6974043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54CD801-F894-53EF-D6E3-F39915D86A2C}"/>
                </a:ext>
              </a:extLst>
            </p:cNvPr>
            <p:cNvSpPr txBox="1"/>
            <p:nvPr/>
          </p:nvSpPr>
          <p:spPr>
            <a:xfrm>
              <a:off x="6991178" y="3756175"/>
              <a:ext cx="655954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axruntime</a:t>
              </a: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4073A5D-F20A-B1B7-AE96-9EA7C25395AA}"/>
                </a:ext>
              </a:extLst>
            </p:cNvPr>
            <p:cNvSpPr/>
            <p:nvPr/>
          </p:nvSpPr>
          <p:spPr>
            <a:xfrm>
              <a:off x="8525109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A39162B-9077-73F1-0DB1-D59FE64643F3}"/>
                </a:ext>
              </a:extLst>
            </p:cNvPr>
            <p:cNvSpPr txBox="1"/>
            <p:nvPr/>
          </p:nvSpPr>
          <p:spPr>
            <a:xfrm>
              <a:off x="8650818" y="3756175"/>
              <a:ext cx="438805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axhal</a:t>
              </a: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85A4C77E-77D8-E20F-A27C-E8B4AD72EFCC}"/>
                </a:ext>
              </a:extLst>
            </p:cNvPr>
            <p:cNvSpPr/>
            <p:nvPr/>
          </p:nvSpPr>
          <p:spPr>
            <a:xfrm>
              <a:off x="8781267" y="4418550"/>
              <a:ext cx="15278" cy="183445"/>
            </a:xfrm>
            <a:custGeom>
              <a:avLst/>
              <a:gdLst>
                <a:gd name="connsiteX0" fmla="*/ 15278 w 15278"/>
                <a:gd name="connsiteY0" fmla="*/ 0 h 183445"/>
                <a:gd name="connsiteX1" fmla="*/ 0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15278" y="0"/>
                  </a:moveTo>
                  <a:lnTo>
                    <a:pt x="0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A4D2575D-F843-14DD-79FE-EA8785E9FCBE}"/>
                </a:ext>
              </a:extLst>
            </p:cNvPr>
            <p:cNvSpPr/>
            <p:nvPr/>
          </p:nvSpPr>
          <p:spPr>
            <a:xfrm>
              <a:off x="8755364" y="4586249"/>
              <a:ext cx="54054" cy="56391"/>
            </a:xfrm>
            <a:custGeom>
              <a:avLst/>
              <a:gdLst>
                <a:gd name="connsiteX0" fmla="*/ 22490 w 54054"/>
                <a:gd name="connsiteY0" fmla="*/ 56391 h 56391"/>
                <a:gd name="connsiteX1" fmla="*/ 0 w 54054"/>
                <a:gd name="connsiteY1" fmla="*/ 0 h 56391"/>
                <a:gd name="connsiteX2" fmla="*/ 25903 w 54054"/>
                <a:gd name="connsiteY2" fmla="*/ 15746 h 56391"/>
                <a:gd name="connsiteX3" fmla="*/ 54055 w 54054"/>
                <a:gd name="connsiteY3" fmla="*/ 4499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22490" y="56391"/>
                  </a:moveTo>
                  <a:lnTo>
                    <a:pt x="0" y="0"/>
                  </a:lnTo>
                  <a:lnTo>
                    <a:pt x="25903" y="15746"/>
                  </a:lnTo>
                  <a:lnTo>
                    <a:pt x="54055" y="4499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52B0BA1-C72A-ACCA-D6B4-44475F515E57}"/>
                </a:ext>
              </a:extLst>
            </p:cNvPr>
            <p:cNvSpPr/>
            <p:nvPr/>
          </p:nvSpPr>
          <p:spPr>
            <a:xfrm>
              <a:off x="8525109" y="4108283"/>
              <a:ext cx="1085745" cy="310266"/>
            </a:xfrm>
            <a:custGeom>
              <a:avLst/>
              <a:gdLst>
                <a:gd name="connsiteX0" fmla="*/ 1039214 w 1085745"/>
                <a:gd name="connsiteY0" fmla="*/ 0 h 310266"/>
                <a:gd name="connsiteX1" fmla="*/ 1085746 w 1085745"/>
                <a:gd name="connsiteY1" fmla="*/ 46540 h 310266"/>
                <a:gd name="connsiteX2" fmla="*/ 1085746 w 1085745"/>
                <a:gd name="connsiteY2" fmla="*/ 263727 h 310266"/>
                <a:gd name="connsiteX3" fmla="*/ 1039214 w 1085745"/>
                <a:gd name="connsiteY3" fmla="*/ 310267 h 310266"/>
                <a:gd name="connsiteX4" fmla="*/ 46532 w 1085745"/>
                <a:gd name="connsiteY4" fmla="*/ 310267 h 310266"/>
                <a:gd name="connsiteX5" fmla="*/ 0 w 1085745"/>
                <a:gd name="connsiteY5" fmla="*/ 263727 h 310266"/>
                <a:gd name="connsiteX6" fmla="*/ 0 w 1085745"/>
                <a:gd name="connsiteY6" fmla="*/ 46540 h 310266"/>
                <a:gd name="connsiteX7" fmla="*/ 46532 w 1085745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745" h="310266">
                  <a:moveTo>
                    <a:pt x="1039214" y="0"/>
                  </a:moveTo>
                  <a:cubicBezTo>
                    <a:pt x="1064913" y="0"/>
                    <a:pt x="1085746" y="20837"/>
                    <a:pt x="1085746" y="46540"/>
                  </a:cubicBezTo>
                  <a:lnTo>
                    <a:pt x="1085746" y="263727"/>
                  </a:lnTo>
                  <a:cubicBezTo>
                    <a:pt x="1085746" y="289430"/>
                    <a:pt x="1064913" y="310267"/>
                    <a:pt x="103921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2272155-62B1-A308-343E-B5A6B82C8DF1}"/>
                </a:ext>
              </a:extLst>
            </p:cNvPr>
            <p:cNvSpPr txBox="1"/>
            <p:nvPr/>
          </p:nvSpPr>
          <p:spPr>
            <a:xfrm>
              <a:off x="8778781" y="4144008"/>
              <a:ext cx="57064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axdriver</a:t>
              </a: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2F544727-8E10-56F6-427C-DE361B8B21A1}"/>
                </a:ext>
              </a:extLst>
            </p:cNvPr>
            <p:cNvSpPr/>
            <p:nvPr/>
          </p:nvSpPr>
          <p:spPr>
            <a:xfrm>
              <a:off x="6974043" y="4651250"/>
              <a:ext cx="697979" cy="232700"/>
            </a:xfrm>
            <a:custGeom>
              <a:avLst/>
              <a:gdLst>
                <a:gd name="connsiteX0" fmla="*/ 663080 w 697979"/>
                <a:gd name="connsiteY0" fmla="*/ 0 h 232700"/>
                <a:gd name="connsiteX1" fmla="*/ 697979 w 697979"/>
                <a:gd name="connsiteY1" fmla="*/ 34905 h 232700"/>
                <a:gd name="connsiteX2" fmla="*/ 697979 w 697979"/>
                <a:gd name="connsiteY2" fmla="*/ 197795 h 232700"/>
                <a:gd name="connsiteX3" fmla="*/ 663080 w 697979"/>
                <a:gd name="connsiteY3" fmla="*/ 232700 h 232700"/>
                <a:gd name="connsiteX4" fmla="*/ 34899 w 697979"/>
                <a:gd name="connsiteY4" fmla="*/ 232700 h 232700"/>
                <a:gd name="connsiteX5" fmla="*/ 0 w 697979"/>
                <a:gd name="connsiteY5" fmla="*/ 197795 h 232700"/>
                <a:gd name="connsiteX6" fmla="*/ 0 w 697979"/>
                <a:gd name="connsiteY6" fmla="*/ 34905 h 232700"/>
                <a:gd name="connsiteX7" fmla="*/ 34899 w 69797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232700">
                  <a:moveTo>
                    <a:pt x="663080" y="0"/>
                  </a:moveTo>
                  <a:cubicBezTo>
                    <a:pt x="682355" y="0"/>
                    <a:pt x="697979" y="15627"/>
                    <a:pt x="697979" y="34905"/>
                  </a:cubicBezTo>
                  <a:lnTo>
                    <a:pt x="697979" y="197795"/>
                  </a:lnTo>
                  <a:cubicBezTo>
                    <a:pt x="697979" y="217073"/>
                    <a:pt x="682355" y="232700"/>
                    <a:pt x="66308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C4EEAF8-7101-1AA7-508E-410B880D95F1}"/>
                </a:ext>
              </a:extLst>
            </p:cNvPr>
            <p:cNvSpPr txBox="1"/>
            <p:nvPr/>
          </p:nvSpPr>
          <p:spPr>
            <a:xfrm>
              <a:off x="7045465" y="4655948"/>
              <a:ext cx="54738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allocator</a:t>
              </a: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4A1899AE-F535-D0E9-7DCE-AD4191A22D9B}"/>
                </a:ext>
              </a:extLst>
            </p:cNvPr>
            <p:cNvSpPr/>
            <p:nvPr/>
          </p:nvSpPr>
          <p:spPr>
            <a:xfrm>
              <a:off x="7323033" y="4418550"/>
              <a:ext cx="7755" cy="183290"/>
            </a:xfrm>
            <a:custGeom>
              <a:avLst/>
              <a:gdLst>
                <a:gd name="connsiteX0" fmla="*/ 0 w 7755"/>
                <a:gd name="connsiteY0" fmla="*/ 0 h 183290"/>
                <a:gd name="connsiteX1" fmla="*/ 0 w 7755"/>
                <a:gd name="connsiteY1" fmla="*/ 183290 h 1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183290">
                  <a:moveTo>
                    <a:pt x="0" y="0"/>
                  </a:moveTo>
                  <a:lnTo>
                    <a:pt x="0" y="18329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29737B08-A38A-5C02-4CF5-7E06C7FF49A8}"/>
                </a:ext>
              </a:extLst>
            </p:cNvPr>
            <p:cNvSpPr/>
            <p:nvPr/>
          </p:nvSpPr>
          <p:spPr>
            <a:xfrm>
              <a:off x="7295889" y="45882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6D8F9E8D-A2EF-1895-E7DE-8FD84406287E}"/>
                </a:ext>
              </a:extLst>
            </p:cNvPr>
            <p:cNvSpPr/>
            <p:nvPr/>
          </p:nvSpPr>
          <p:spPr>
            <a:xfrm>
              <a:off x="6974043" y="4108283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142F1B7-DB36-B0FC-2182-FB86EC81A5B9}"/>
                </a:ext>
              </a:extLst>
            </p:cNvPr>
            <p:cNvSpPr txBox="1"/>
            <p:nvPr/>
          </p:nvSpPr>
          <p:spPr>
            <a:xfrm>
              <a:off x="7060976" y="4144008"/>
              <a:ext cx="516359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axalloc</a:t>
              </a: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A20053BC-FFC5-D60D-4EDB-94DFD12B7056}"/>
                </a:ext>
              </a:extLst>
            </p:cNvPr>
            <p:cNvSpPr/>
            <p:nvPr/>
          </p:nvSpPr>
          <p:spPr>
            <a:xfrm>
              <a:off x="7749576" y="4651250"/>
              <a:ext cx="697979" cy="232700"/>
            </a:xfrm>
            <a:custGeom>
              <a:avLst/>
              <a:gdLst>
                <a:gd name="connsiteX0" fmla="*/ 663080 w 697979"/>
                <a:gd name="connsiteY0" fmla="*/ 0 h 232700"/>
                <a:gd name="connsiteX1" fmla="*/ 697979 w 697979"/>
                <a:gd name="connsiteY1" fmla="*/ 34905 h 232700"/>
                <a:gd name="connsiteX2" fmla="*/ 697979 w 697979"/>
                <a:gd name="connsiteY2" fmla="*/ 197795 h 232700"/>
                <a:gd name="connsiteX3" fmla="*/ 663080 w 697979"/>
                <a:gd name="connsiteY3" fmla="*/ 232700 h 232700"/>
                <a:gd name="connsiteX4" fmla="*/ 34899 w 697979"/>
                <a:gd name="connsiteY4" fmla="*/ 232700 h 232700"/>
                <a:gd name="connsiteX5" fmla="*/ 0 w 697979"/>
                <a:gd name="connsiteY5" fmla="*/ 197795 h 232700"/>
                <a:gd name="connsiteX6" fmla="*/ 0 w 697979"/>
                <a:gd name="connsiteY6" fmla="*/ 34905 h 232700"/>
                <a:gd name="connsiteX7" fmla="*/ 34899 w 69797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232700">
                  <a:moveTo>
                    <a:pt x="663080" y="0"/>
                  </a:moveTo>
                  <a:cubicBezTo>
                    <a:pt x="682355" y="0"/>
                    <a:pt x="697979" y="15627"/>
                    <a:pt x="697979" y="34905"/>
                  </a:cubicBezTo>
                  <a:lnTo>
                    <a:pt x="697979" y="197795"/>
                  </a:lnTo>
                  <a:cubicBezTo>
                    <a:pt x="697979" y="217073"/>
                    <a:pt x="682355" y="232700"/>
                    <a:pt x="66308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0A25C52-9404-384E-D04E-CC6EC6CEC867}"/>
                </a:ext>
              </a:extLst>
            </p:cNvPr>
            <p:cNvSpPr txBox="1"/>
            <p:nvPr/>
          </p:nvSpPr>
          <p:spPr>
            <a:xfrm>
              <a:off x="7789977" y="4655948"/>
              <a:ext cx="60942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scheduler</a:t>
              </a: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515F7147-F728-442E-37F6-3A65E390BD9D}"/>
                </a:ext>
              </a:extLst>
            </p:cNvPr>
            <p:cNvSpPr/>
            <p:nvPr/>
          </p:nvSpPr>
          <p:spPr>
            <a:xfrm>
              <a:off x="9882291" y="4961517"/>
              <a:ext cx="620426" cy="232700"/>
            </a:xfrm>
            <a:custGeom>
              <a:avLst/>
              <a:gdLst>
                <a:gd name="connsiteX0" fmla="*/ 585527 w 620426"/>
                <a:gd name="connsiteY0" fmla="*/ 0 h 232700"/>
                <a:gd name="connsiteX1" fmla="*/ 620426 w 620426"/>
                <a:gd name="connsiteY1" fmla="*/ 34905 h 232700"/>
                <a:gd name="connsiteX2" fmla="*/ 620426 w 620426"/>
                <a:gd name="connsiteY2" fmla="*/ 197795 h 232700"/>
                <a:gd name="connsiteX3" fmla="*/ 585527 w 620426"/>
                <a:gd name="connsiteY3" fmla="*/ 232700 h 232700"/>
                <a:gd name="connsiteX4" fmla="*/ 34899 w 620426"/>
                <a:gd name="connsiteY4" fmla="*/ 232700 h 232700"/>
                <a:gd name="connsiteX5" fmla="*/ 0 w 620426"/>
                <a:gd name="connsiteY5" fmla="*/ 197795 h 232700"/>
                <a:gd name="connsiteX6" fmla="*/ 0 w 620426"/>
                <a:gd name="connsiteY6" fmla="*/ 34905 h 232700"/>
                <a:gd name="connsiteX7" fmla="*/ 34899 w 620426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232700">
                  <a:moveTo>
                    <a:pt x="585527" y="0"/>
                  </a:moveTo>
                  <a:cubicBezTo>
                    <a:pt x="604801" y="0"/>
                    <a:pt x="620426" y="15627"/>
                    <a:pt x="620426" y="34905"/>
                  </a:cubicBezTo>
                  <a:lnTo>
                    <a:pt x="620426" y="197795"/>
                  </a:lnTo>
                  <a:cubicBezTo>
                    <a:pt x="620426" y="217073"/>
                    <a:pt x="604801" y="232700"/>
                    <a:pt x="58552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7DA355A-93A1-96C5-CE1E-CDDD12FF9CFF}"/>
                </a:ext>
              </a:extLst>
            </p:cNvPr>
            <p:cNvSpPr txBox="1"/>
            <p:nvPr/>
          </p:nvSpPr>
          <p:spPr>
            <a:xfrm>
              <a:off x="9856771" y="4966215"/>
              <a:ext cx="66371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page_table</a:t>
              </a: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C640ACBE-C7C8-0208-623F-CB671EA8E3A5}"/>
                </a:ext>
              </a:extLst>
            </p:cNvPr>
            <p:cNvSpPr/>
            <p:nvPr/>
          </p:nvSpPr>
          <p:spPr>
            <a:xfrm>
              <a:off x="6974043" y="5271784"/>
              <a:ext cx="1473512" cy="232700"/>
            </a:xfrm>
            <a:custGeom>
              <a:avLst/>
              <a:gdLst>
                <a:gd name="connsiteX0" fmla="*/ 1438613 w 1473512"/>
                <a:gd name="connsiteY0" fmla="*/ 0 h 232700"/>
                <a:gd name="connsiteX1" fmla="*/ 1473512 w 1473512"/>
                <a:gd name="connsiteY1" fmla="*/ 34905 h 232700"/>
                <a:gd name="connsiteX2" fmla="*/ 1473512 w 1473512"/>
                <a:gd name="connsiteY2" fmla="*/ 197795 h 232700"/>
                <a:gd name="connsiteX3" fmla="*/ 1438613 w 1473512"/>
                <a:gd name="connsiteY3" fmla="*/ 232700 h 232700"/>
                <a:gd name="connsiteX4" fmla="*/ 34899 w 1473512"/>
                <a:gd name="connsiteY4" fmla="*/ 232700 h 232700"/>
                <a:gd name="connsiteX5" fmla="*/ 0 w 1473512"/>
                <a:gd name="connsiteY5" fmla="*/ 197795 h 232700"/>
                <a:gd name="connsiteX6" fmla="*/ 0 w 1473512"/>
                <a:gd name="connsiteY6" fmla="*/ 34905 h 232700"/>
                <a:gd name="connsiteX7" fmla="*/ 34899 w 1473512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512" h="232700">
                  <a:moveTo>
                    <a:pt x="1438613" y="0"/>
                  </a:moveTo>
                  <a:cubicBezTo>
                    <a:pt x="1457887" y="0"/>
                    <a:pt x="1473512" y="15627"/>
                    <a:pt x="1473512" y="34905"/>
                  </a:cubicBezTo>
                  <a:lnTo>
                    <a:pt x="1473512" y="197795"/>
                  </a:lnTo>
                  <a:cubicBezTo>
                    <a:pt x="1473512" y="217073"/>
                    <a:pt x="1457887" y="232700"/>
                    <a:pt x="1438613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8120C15A-B2FC-6969-4FE3-B313F5F601DD}"/>
                </a:ext>
              </a:extLst>
            </p:cNvPr>
            <p:cNvSpPr txBox="1"/>
            <p:nvPr/>
          </p:nvSpPr>
          <p:spPr>
            <a:xfrm>
              <a:off x="7398333" y="5276482"/>
              <a:ext cx="617178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linked_list</a:t>
              </a:r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9D38A1A0-1A3E-E11B-FF81-B52CF766C0C2}"/>
                </a:ext>
              </a:extLst>
            </p:cNvPr>
            <p:cNvSpPr/>
            <p:nvPr/>
          </p:nvSpPr>
          <p:spPr>
            <a:xfrm>
              <a:off x="8525109" y="4651250"/>
              <a:ext cx="504096" cy="465400"/>
            </a:xfrm>
            <a:custGeom>
              <a:avLst/>
              <a:gdLst>
                <a:gd name="connsiteX0" fmla="*/ 434298 w 504096"/>
                <a:gd name="connsiteY0" fmla="*/ 0 h 465400"/>
                <a:gd name="connsiteX1" fmla="*/ 504096 w 504096"/>
                <a:gd name="connsiteY1" fmla="*/ 69810 h 465400"/>
                <a:gd name="connsiteX2" fmla="*/ 504096 w 504096"/>
                <a:gd name="connsiteY2" fmla="*/ 395590 h 465400"/>
                <a:gd name="connsiteX3" fmla="*/ 434298 w 504096"/>
                <a:gd name="connsiteY3" fmla="*/ 465400 h 465400"/>
                <a:gd name="connsiteX4" fmla="*/ 69798 w 504096"/>
                <a:gd name="connsiteY4" fmla="*/ 465400 h 465400"/>
                <a:gd name="connsiteX5" fmla="*/ 0 w 504096"/>
                <a:gd name="connsiteY5" fmla="*/ 395590 h 465400"/>
                <a:gd name="connsiteX6" fmla="*/ 0 w 504096"/>
                <a:gd name="connsiteY6" fmla="*/ 69810 h 465400"/>
                <a:gd name="connsiteX7" fmla="*/ 69798 w 504096"/>
                <a:gd name="connsiteY7" fmla="*/ 0 h 4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096" h="465400">
                  <a:moveTo>
                    <a:pt x="434298" y="0"/>
                  </a:moveTo>
                  <a:cubicBezTo>
                    <a:pt x="472847" y="0"/>
                    <a:pt x="504096" y="31255"/>
                    <a:pt x="504096" y="69810"/>
                  </a:cubicBezTo>
                  <a:lnTo>
                    <a:pt x="504096" y="395590"/>
                  </a:lnTo>
                  <a:cubicBezTo>
                    <a:pt x="504096" y="434145"/>
                    <a:pt x="472847" y="465400"/>
                    <a:pt x="434298" y="465400"/>
                  </a:cubicBezTo>
                  <a:lnTo>
                    <a:pt x="69798" y="465400"/>
                  </a:lnTo>
                  <a:cubicBezTo>
                    <a:pt x="31250" y="465400"/>
                    <a:pt x="0" y="434145"/>
                    <a:pt x="0" y="395590"/>
                  </a:cubicBezTo>
                  <a:lnTo>
                    <a:pt x="0" y="69810"/>
                  </a:lnTo>
                  <a:cubicBezTo>
                    <a:pt x="0" y="31255"/>
                    <a:pt x="31250" y="0"/>
                    <a:pt x="69798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285BF04-CF54-FFCB-CFC4-7EA781FF3829}"/>
                </a:ext>
              </a:extLst>
            </p:cNvPr>
            <p:cNvSpPr txBox="1"/>
            <p:nvPr/>
          </p:nvSpPr>
          <p:spPr>
            <a:xfrm>
              <a:off x="8480201" y="4772298"/>
              <a:ext cx="59391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driver_blk</a:t>
              </a:r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FA95F565-2167-CBE5-5E47-FE0B7ECB43DD}"/>
                </a:ext>
              </a:extLst>
            </p:cNvPr>
            <p:cNvSpPr/>
            <p:nvPr/>
          </p:nvSpPr>
          <p:spPr>
            <a:xfrm>
              <a:off x="10076174" y="3720450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>
                <a:alpha val="50000"/>
              </a:srgbClr>
            </a:solidFill>
            <a:ln w="7754" cap="flat">
              <a:solidFill>
                <a:srgbClr val="B85450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7FAEB7F6-8E5C-3759-B16B-A48EFE50E6F9}"/>
                </a:ext>
              </a:extLst>
            </p:cNvPr>
            <p:cNvSpPr txBox="1"/>
            <p:nvPr/>
          </p:nvSpPr>
          <p:spPr>
            <a:xfrm>
              <a:off x="10093309" y="3756175"/>
              <a:ext cx="578401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axasync</a:t>
              </a:r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0658C7A1-EE7F-3E67-EECE-3F9032D5D043}"/>
                </a:ext>
              </a:extLst>
            </p:cNvPr>
            <p:cNvSpPr/>
            <p:nvPr/>
          </p:nvSpPr>
          <p:spPr>
            <a:xfrm>
              <a:off x="9688408" y="4651250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B7B52AD-FF0E-2B51-BBC3-8493D5E28F0A}"/>
                </a:ext>
              </a:extLst>
            </p:cNvPr>
            <p:cNvSpPr txBox="1"/>
            <p:nvPr/>
          </p:nvSpPr>
          <p:spPr>
            <a:xfrm>
              <a:off x="9655133" y="4655948"/>
              <a:ext cx="52411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smoltcp</a:t>
              </a:r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7777B030-7858-A78B-307E-13CA5DA31E39}"/>
                </a:ext>
              </a:extLst>
            </p:cNvPr>
            <p:cNvSpPr/>
            <p:nvPr/>
          </p:nvSpPr>
          <p:spPr>
            <a:xfrm>
              <a:off x="6974043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034D581-CE6B-46A5-AE20-7F7B8CE9FE9D}"/>
                </a:ext>
              </a:extLst>
            </p:cNvPr>
            <p:cNvSpPr txBox="1"/>
            <p:nvPr/>
          </p:nvSpPr>
          <p:spPr>
            <a:xfrm>
              <a:off x="6905869" y="4966215"/>
              <a:ext cx="438805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buddy</a:t>
              </a: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A27A32B0-21B8-2D4D-F869-0E7615F745A4}"/>
                </a:ext>
              </a:extLst>
            </p:cNvPr>
            <p:cNvSpPr/>
            <p:nvPr/>
          </p:nvSpPr>
          <p:spPr>
            <a:xfrm>
              <a:off x="7361810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48CE37B-F45F-7486-F662-699BCDB0AEC1}"/>
                </a:ext>
              </a:extLst>
            </p:cNvPr>
            <p:cNvSpPr txBox="1"/>
            <p:nvPr/>
          </p:nvSpPr>
          <p:spPr>
            <a:xfrm>
              <a:off x="7328535" y="4966215"/>
              <a:ext cx="36900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slab</a:t>
              </a: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793966E0-58D9-77F3-2E4A-B1F125164951}"/>
                </a:ext>
              </a:extLst>
            </p:cNvPr>
            <p:cNvSpPr/>
            <p:nvPr/>
          </p:nvSpPr>
          <p:spPr>
            <a:xfrm>
              <a:off x="7749576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84BDCB22-E639-6B30-6143-E724881CE3A2}"/>
                </a:ext>
              </a:extLst>
            </p:cNvPr>
            <p:cNvSpPr txBox="1"/>
            <p:nvPr/>
          </p:nvSpPr>
          <p:spPr>
            <a:xfrm>
              <a:off x="7708546" y="4966215"/>
              <a:ext cx="384518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FIFO</a:t>
              </a:r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0E76E800-8FDE-095E-1233-317764DAC825}"/>
                </a:ext>
              </a:extLst>
            </p:cNvPr>
            <p:cNvSpPr/>
            <p:nvPr/>
          </p:nvSpPr>
          <p:spPr>
            <a:xfrm>
              <a:off x="8137342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D4C3EA4-120D-087F-0605-06E296503EA7}"/>
                </a:ext>
              </a:extLst>
            </p:cNvPr>
            <p:cNvSpPr txBox="1"/>
            <p:nvPr/>
          </p:nvSpPr>
          <p:spPr>
            <a:xfrm>
              <a:off x="8104067" y="4966215"/>
              <a:ext cx="36900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CFS</a:t>
              </a:r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9710A604-88DE-85B6-3481-75DAA3B58471}"/>
                </a:ext>
              </a:extLst>
            </p:cNvPr>
            <p:cNvSpPr/>
            <p:nvPr/>
          </p:nvSpPr>
          <p:spPr>
            <a:xfrm>
              <a:off x="9300641" y="5194217"/>
              <a:ext cx="310213" cy="310266"/>
            </a:xfrm>
            <a:custGeom>
              <a:avLst/>
              <a:gdLst>
                <a:gd name="connsiteX0" fmla="*/ 263681 w 310213"/>
                <a:gd name="connsiteY0" fmla="*/ 0 h 310266"/>
                <a:gd name="connsiteX1" fmla="*/ 310213 w 310213"/>
                <a:gd name="connsiteY1" fmla="*/ 46540 h 310266"/>
                <a:gd name="connsiteX2" fmla="*/ 310213 w 310213"/>
                <a:gd name="connsiteY2" fmla="*/ 263727 h 310266"/>
                <a:gd name="connsiteX3" fmla="*/ 263681 w 310213"/>
                <a:gd name="connsiteY3" fmla="*/ 310267 h 310266"/>
                <a:gd name="connsiteX4" fmla="*/ 46532 w 310213"/>
                <a:gd name="connsiteY4" fmla="*/ 310267 h 310266"/>
                <a:gd name="connsiteX5" fmla="*/ 0 w 310213"/>
                <a:gd name="connsiteY5" fmla="*/ 263727 h 310266"/>
                <a:gd name="connsiteX6" fmla="*/ 0 w 310213"/>
                <a:gd name="connsiteY6" fmla="*/ 46540 h 310266"/>
                <a:gd name="connsiteX7" fmla="*/ 46532 w 310213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310266">
                  <a:moveTo>
                    <a:pt x="263681" y="0"/>
                  </a:moveTo>
                  <a:cubicBezTo>
                    <a:pt x="289380" y="0"/>
                    <a:pt x="310213" y="20837"/>
                    <a:pt x="310213" y="46540"/>
                  </a:cubicBezTo>
                  <a:lnTo>
                    <a:pt x="310213" y="263727"/>
                  </a:lnTo>
                  <a:cubicBezTo>
                    <a:pt x="310213" y="289430"/>
                    <a:pt x="289380" y="310267"/>
                    <a:pt x="263681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DBCC062-0C23-03B6-29F3-978B85021555}"/>
                </a:ext>
              </a:extLst>
            </p:cNvPr>
            <p:cNvSpPr txBox="1"/>
            <p:nvPr/>
          </p:nvSpPr>
          <p:spPr>
            <a:xfrm>
              <a:off x="9247978" y="5237699"/>
              <a:ext cx="40778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ixgbe</a:t>
              </a:r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2D9969CD-1EBB-6703-EAD8-B92274CC63B6}"/>
                </a:ext>
              </a:extLst>
            </p:cNvPr>
            <p:cNvSpPr/>
            <p:nvPr/>
          </p:nvSpPr>
          <p:spPr>
            <a:xfrm>
              <a:off x="10231281" y="4651250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>
                <a:alpha val="50000"/>
              </a:srgbClr>
            </a:solidFill>
            <a:ln w="7754" cap="flat">
              <a:solidFill>
                <a:srgbClr val="9673A6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B5AC3E2-6800-6D37-8DC6-F95BAB077532}"/>
                </a:ext>
              </a:extLst>
            </p:cNvPr>
            <p:cNvSpPr txBox="1"/>
            <p:nvPr/>
          </p:nvSpPr>
          <p:spPr>
            <a:xfrm>
              <a:off x="10174740" y="4655948"/>
              <a:ext cx="570646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lwip_rust</a:t>
              </a:r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D8D17839-4F27-CD34-E9F3-313508AAAAF7}"/>
                </a:ext>
              </a:extLst>
            </p:cNvPr>
            <p:cNvSpPr/>
            <p:nvPr/>
          </p:nvSpPr>
          <p:spPr>
            <a:xfrm>
              <a:off x="8525109" y="5194217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DA29DEA-E477-074D-9DAC-E5025B32C91E}"/>
                </a:ext>
              </a:extLst>
            </p:cNvPr>
            <p:cNvSpPr txBox="1"/>
            <p:nvPr/>
          </p:nvSpPr>
          <p:spPr>
            <a:xfrm>
              <a:off x="8538366" y="5237699"/>
              <a:ext cx="66371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driver_virtio</a:t>
              </a:r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558B4E2C-FB93-5F68-9CE1-B771F6DBFDA1}"/>
                </a:ext>
              </a:extLst>
            </p:cNvPr>
            <p:cNvSpPr/>
            <p:nvPr/>
          </p:nvSpPr>
          <p:spPr>
            <a:xfrm>
              <a:off x="9106758" y="4651250"/>
              <a:ext cx="504096" cy="465400"/>
            </a:xfrm>
            <a:custGeom>
              <a:avLst/>
              <a:gdLst>
                <a:gd name="connsiteX0" fmla="*/ 434298 w 504096"/>
                <a:gd name="connsiteY0" fmla="*/ 0 h 465400"/>
                <a:gd name="connsiteX1" fmla="*/ 504096 w 504096"/>
                <a:gd name="connsiteY1" fmla="*/ 69810 h 465400"/>
                <a:gd name="connsiteX2" fmla="*/ 504096 w 504096"/>
                <a:gd name="connsiteY2" fmla="*/ 395590 h 465400"/>
                <a:gd name="connsiteX3" fmla="*/ 434298 w 504096"/>
                <a:gd name="connsiteY3" fmla="*/ 465400 h 465400"/>
                <a:gd name="connsiteX4" fmla="*/ 69798 w 504096"/>
                <a:gd name="connsiteY4" fmla="*/ 465400 h 465400"/>
                <a:gd name="connsiteX5" fmla="*/ 0 w 504096"/>
                <a:gd name="connsiteY5" fmla="*/ 395590 h 465400"/>
                <a:gd name="connsiteX6" fmla="*/ 0 w 504096"/>
                <a:gd name="connsiteY6" fmla="*/ 69810 h 465400"/>
                <a:gd name="connsiteX7" fmla="*/ 69798 w 504096"/>
                <a:gd name="connsiteY7" fmla="*/ 0 h 4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096" h="465400">
                  <a:moveTo>
                    <a:pt x="434298" y="0"/>
                  </a:moveTo>
                  <a:cubicBezTo>
                    <a:pt x="472847" y="0"/>
                    <a:pt x="504096" y="31255"/>
                    <a:pt x="504096" y="69810"/>
                  </a:cubicBezTo>
                  <a:lnTo>
                    <a:pt x="504096" y="395590"/>
                  </a:lnTo>
                  <a:cubicBezTo>
                    <a:pt x="504096" y="434145"/>
                    <a:pt x="472847" y="465400"/>
                    <a:pt x="434298" y="465400"/>
                  </a:cubicBezTo>
                  <a:lnTo>
                    <a:pt x="69798" y="465400"/>
                  </a:lnTo>
                  <a:cubicBezTo>
                    <a:pt x="31250" y="465400"/>
                    <a:pt x="0" y="434145"/>
                    <a:pt x="0" y="395590"/>
                  </a:cubicBezTo>
                  <a:lnTo>
                    <a:pt x="0" y="69810"/>
                  </a:lnTo>
                  <a:cubicBezTo>
                    <a:pt x="0" y="31255"/>
                    <a:pt x="31250" y="0"/>
                    <a:pt x="69798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DE033B3-FEB4-C936-1ACE-6661358BE68A}"/>
                </a:ext>
              </a:extLst>
            </p:cNvPr>
            <p:cNvSpPr txBox="1"/>
            <p:nvPr/>
          </p:nvSpPr>
          <p:spPr>
            <a:xfrm>
              <a:off x="9057973" y="4772298"/>
              <a:ext cx="60166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driver_net</a:t>
              </a: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82D87B7E-6C1D-D3DD-60D6-E1B65B143DF9}"/>
                </a:ext>
              </a:extLst>
            </p:cNvPr>
            <p:cNvSpPr/>
            <p:nvPr/>
          </p:nvSpPr>
          <p:spPr>
            <a:xfrm>
              <a:off x="9300641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D3A12CDD-D401-CC90-E3D8-89E55491B973}"/>
                </a:ext>
              </a:extLst>
            </p:cNvPr>
            <p:cNvSpPr txBox="1"/>
            <p:nvPr/>
          </p:nvSpPr>
          <p:spPr>
            <a:xfrm>
              <a:off x="9457372" y="3756175"/>
              <a:ext cx="37676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axfs</a:t>
              </a:r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C0DFEA91-79AD-EB18-85D9-9C3DD98FAE00}"/>
                </a:ext>
              </a:extLst>
            </p:cNvPr>
            <p:cNvSpPr/>
            <p:nvPr/>
          </p:nvSpPr>
          <p:spPr>
            <a:xfrm>
              <a:off x="9765961" y="5271784"/>
              <a:ext cx="853085" cy="232700"/>
            </a:xfrm>
            <a:custGeom>
              <a:avLst/>
              <a:gdLst>
                <a:gd name="connsiteX0" fmla="*/ 818187 w 853085"/>
                <a:gd name="connsiteY0" fmla="*/ 0 h 232700"/>
                <a:gd name="connsiteX1" fmla="*/ 853086 w 853085"/>
                <a:gd name="connsiteY1" fmla="*/ 34905 h 232700"/>
                <a:gd name="connsiteX2" fmla="*/ 853086 w 853085"/>
                <a:gd name="connsiteY2" fmla="*/ 197795 h 232700"/>
                <a:gd name="connsiteX3" fmla="*/ 818187 w 853085"/>
                <a:gd name="connsiteY3" fmla="*/ 232700 h 232700"/>
                <a:gd name="connsiteX4" fmla="*/ 34899 w 853085"/>
                <a:gd name="connsiteY4" fmla="*/ 232700 h 232700"/>
                <a:gd name="connsiteX5" fmla="*/ 0 w 853085"/>
                <a:gd name="connsiteY5" fmla="*/ 197795 h 232700"/>
                <a:gd name="connsiteX6" fmla="*/ 0 w 853085"/>
                <a:gd name="connsiteY6" fmla="*/ 34905 h 232700"/>
                <a:gd name="connsiteX7" fmla="*/ 34899 w 853085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3085" h="232700">
                  <a:moveTo>
                    <a:pt x="818187" y="0"/>
                  </a:moveTo>
                  <a:cubicBezTo>
                    <a:pt x="837461" y="0"/>
                    <a:pt x="853086" y="15627"/>
                    <a:pt x="853086" y="34905"/>
                  </a:cubicBezTo>
                  <a:lnTo>
                    <a:pt x="853086" y="197795"/>
                  </a:lnTo>
                  <a:cubicBezTo>
                    <a:pt x="853086" y="217073"/>
                    <a:pt x="837461" y="232700"/>
                    <a:pt x="81818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7F9C2FE9-2687-B077-36B6-BE4D363165B0}"/>
                </a:ext>
              </a:extLst>
            </p:cNvPr>
            <p:cNvSpPr txBox="1"/>
            <p:nvPr/>
          </p:nvSpPr>
          <p:spPr>
            <a:xfrm>
              <a:off x="9728808" y="5276482"/>
              <a:ext cx="919636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page_table_entry</a:t>
              </a:r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C2260822-6C75-378C-3577-0E0945A1B115}"/>
                </a:ext>
              </a:extLst>
            </p:cNvPr>
            <p:cNvSpPr/>
            <p:nvPr/>
          </p:nvSpPr>
          <p:spPr>
            <a:xfrm>
              <a:off x="8350614" y="2750866"/>
              <a:ext cx="7755" cy="687473"/>
            </a:xfrm>
            <a:custGeom>
              <a:avLst/>
              <a:gdLst>
                <a:gd name="connsiteX0" fmla="*/ 0 w 7755"/>
                <a:gd name="connsiteY0" fmla="*/ 0 h 687473"/>
                <a:gd name="connsiteX1" fmla="*/ 0 w 7755"/>
                <a:gd name="connsiteY1" fmla="*/ 687474 h 68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87473">
                  <a:moveTo>
                    <a:pt x="0" y="0"/>
                  </a:moveTo>
                  <a:lnTo>
                    <a:pt x="0" y="687474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466E0D59-0C19-27F4-1F34-6B97A4A4A7D1}"/>
                </a:ext>
              </a:extLst>
            </p:cNvPr>
            <p:cNvSpPr/>
            <p:nvPr/>
          </p:nvSpPr>
          <p:spPr>
            <a:xfrm>
              <a:off x="8323470" y="34247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060B8455-AAEB-3306-FA2A-24B835EABB98}"/>
                </a:ext>
              </a:extLst>
            </p:cNvPr>
            <p:cNvSpPr/>
            <p:nvPr/>
          </p:nvSpPr>
          <p:spPr>
            <a:xfrm>
              <a:off x="8835322" y="2983566"/>
              <a:ext cx="7755" cy="66940"/>
            </a:xfrm>
            <a:custGeom>
              <a:avLst/>
              <a:gdLst>
                <a:gd name="connsiteX0" fmla="*/ 0 w 7755"/>
                <a:gd name="connsiteY0" fmla="*/ 0 h 66940"/>
                <a:gd name="connsiteX1" fmla="*/ 0 w 7755"/>
                <a:gd name="connsiteY1" fmla="*/ 66940 h 6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6940">
                  <a:moveTo>
                    <a:pt x="0" y="0"/>
                  </a:moveTo>
                  <a:lnTo>
                    <a:pt x="0" y="6694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F639DCBE-D5F0-957C-E063-C31EA3A297EB}"/>
                </a:ext>
              </a:extLst>
            </p:cNvPr>
            <p:cNvSpPr/>
            <p:nvPr/>
          </p:nvSpPr>
          <p:spPr>
            <a:xfrm>
              <a:off x="8808178" y="3036932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A7B0413F-3074-070F-FB85-0D3AFFB4CCAF}"/>
                </a:ext>
              </a:extLst>
            </p:cNvPr>
            <p:cNvSpPr/>
            <p:nvPr/>
          </p:nvSpPr>
          <p:spPr>
            <a:xfrm>
              <a:off x="7827129" y="2440599"/>
              <a:ext cx="2016384" cy="542966"/>
            </a:xfrm>
            <a:custGeom>
              <a:avLst/>
              <a:gdLst>
                <a:gd name="connsiteX0" fmla="*/ 1934954 w 2016384"/>
                <a:gd name="connsiteY0" fmla="*/ 0 h 542966"/>
                <a:gd name="connsiteX1" fmla="*/ 2016385 w 2016384"/>
                <a:gd name="connsiteY1" fmla="*/ 81445 h 542966"/>
                <a:gd name="connsiteX2" fmla="*/ 2016385 w 2016384"/>
                <a:gd name="connsiteY2" fmla="*/ 461522 h 542966"/>
                <a:gd name="connsiteX3" fmla="*/ 1934954 w 2016384"/>
                <a:gd name="connsiteY3" fmla="*/ 542967 h 542966"/>
                <a:gd name="connsiteX4" fmla="*/ 81431 w 2016384"/>
                <a:gd name="connsiteY4" fmla="*/ 542967 h 542966"/>
                <a:gd name="connsiteX5" fmla="*/ 0 w 2016384"/>
                <a:gd name="connsiteY5" fmla="*/ 461522 h 542966"/>
                <a:gd name="connsiteX6" fmla="*/ 0 w 2016384"/>
                <a:gd name="connsiteY6" fmla="*/ 81445 h 542966"/>
                <a:gd name="connsiteX7" fmla="*/ 81431 w 2016384"/>
                <a:gd name="connsiteY7" fmla="*/ 0 h 54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384" h="542966">
                  <a:moveTo>
                    <a:pt x="1934954" y="0"/>
                  </a:moveTo>
                  <a:cubicBezTo>
                    <a:pt x="1979927" y="0"/>
                    <a:pt x="2016385" y="36464"/>
                    <a:pt x="2016385" y="81445"/>
                  </a:cubicBezTo>
                  <a:lnTo>
                    <a:pt x="2016385" y="461522"/>
                  </a:lnTo>
                  <a:cubicBezTo>
                    <a:pt x="2016385" y="506503"/>
                    <a:pt x="1979927" y="542967"/>
                    <a:pt x="1934954" y="542967"/>
                  </a:cubicBezTo>
                  <a:lnTo>
                    <a:pt x="81431" y="542967"/>
                  </a:lnTo>
                  <a:cubicBezTo>
                    <a:pt x="36458" y="542967"/>
                    <a:pt x="0" y="506503"/>
                    <a:pt x="0" y="461522"/>
                  </a:cubicBezTo>
                  <a:lnTo>
                    <a:pt x="0" y="81445"/>
                  </a:lnTo>
                  <a:cubicBezTo>
                    <a:pt x="0" y="36464"/>
                    <a:pt x="36458" y="0"/>
                    <a:pt x="81431" y="0"/>
                  </a:cubicBezTo>
                  <a:close/>
                </a:path>
              </a:pathLst>
            </a:custGeom>
            <a:noFill/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BBE9C54C-C251-A9AA-D1EB-4EC165F52EA1}"/>
                </a:ext>
              </a:extLst>
            </p:cNvPr>
            <p:cNvSpPr txBox="1"/>
            <p:nvPr/>
          </p:nvSpPr>
          <p:spPr>
            <a:xfrm>
              <a:off x="8441424" y="2778835"/>
              <a:ext cx="780040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ArceOS API</a:t>
              </a: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F127006A-BBEA-F11A-D57C-C849F82622B3}"/>
                </a:ext>
              </a:extLst>
            </p:cNvPr>
            <p:cNvSpPr/>
            <p:nvPr/>
          </p:nvSpPr>
          <p:spPr>
            <a:xfrm>
              <a:off x="8912875" y="2518166"/>
              <a:ext cx="814309" cy="232700"/>
            </a:xfrm>
            <a:custGeom>
              <a:avLst/>
              <a:gdLst>
                <a:gd name="connsiteX0" fmla="*/ 779410 w 814309"/>
                <a:gd name="connsiteY0" fmla="*/ 0 h 232700"/>
                <a:gd name="connsiteX1" fmla="*/ 814309 w 814309"/>
                <a:gd name="connsiteY1" fmla="*/ 34905 h 232700"/>
                <a:gd name="connsiteX2" fmla="*/ 814309 w 814309"/>
                <a:gd name="connsiteY2" fmla="*/ 197795 h 232700"/>
                <a:gd name="connsiteX3" fmla="*/ 779410 w 814309"/>
                <a:gd name="connsiteY3" fmla="*/ 232700 h 232700"/>
                <a:gd name="connsiteX4" fmla="*/ 34899 w 814309"/>
                <a:gd name="connsiteY4" fmla="*/ 232700 h 232700"/>
                <a:gd name="connsiteX5" fmla="*/ 0 w 814309"/>
                <a:gd name="connsiteY5" fmla="*/ 197795 h 232700"/>
                <a:gd name="connsiteX6" fmla="*/ 0 w 814309"/>
                <a:gd name="connsiteY6" fmla="*/ 34905 h 232700"/>
                <a:gd name="connsiteX7" fmla="*/ 34899 w 81430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309" h="232700">
                  <a:moveTo>
                    <a:pt x="779410" y="0"/>
                  </a:moveTo>
                  <a:cubicBezTo>
                    <a:pt x="798685" y="0"/>
                    <a:pt x="814309" y="15628"/>
                    <a:pt x="814309" y="34905"/>
                  </a:cubicBezTo>
                  <a:lnTo>
                    <a:pt x="814309" y="197795"/>
                  </a:lnTo>
                  <a:cubicBezTo>
                    <a:pt x="814309" y="217073"/>
                    <a:pt x="798685" y="232700"/>
                    <a:pt x="77941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8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5E8D4">
                <a:alpha val="50000"/>
              </a:srgbClr>
            </a:solidFill>
            <a:ln w="7754" cap="flat">
              <a:solidFill>
                <a:srgbClr val="82B366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E3A54E08-F64A-F98A-23E0-DB310C74344F}"/>
                </a:ext>
              </a:extLst>
            </p:cNvPr>
            <p:cNvSpPr txBox="1"/>
            <p:nvPr/>
          </p:nvSpPr>
          <p:spPr>
            <a:xfrm>
              <a:off x="8848579" y="2522865"/>
              <a:ext cx="94290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arceos_posix_api</a:t>
              </a:r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0C00E1F7-1094-8B77-6914-82AF77A7D59F}"/>
                </a:ext>
              </a:extLst>
            </p:cNvPr>
            <p:cNvSpPr/>
            <p:nvPr/>
          </p:nvSpPr>
          <p:spPr>
            <a:xfrm>
              <a:off x="7943459" y="2518166"/>
              <a:ext cx="814309" cy="232700"/>
            </a:xfrm>
            <a:custGeom>
              <a:avLst/>
              <a:gdLst>
                <a:gd name="connsiteX0" fmla="*/ 779410 w 814309"/>
                <a:gd name="connsiteY0" fmla="*/ 0 h 232700"/>
                <a:gd name="connsiteX1" fmla="*/ 814309 w 814309"/>
                <a:gd name="connsiteY1" fmla="*/ 34905 h 232700"/>
                <a:gd name="connsiteX2" fmla="*/ 814309 w 814309"/>
                <a:gd name="connsiteY2" fmla="*/ 197795 h 232700"/>
                <a:gd name="connsiteX3" fmla="*/ 779410 w 814309"/>
                <a:gd name="connsiteY3" fmla="*/ 232700 h 232700"/>
                <a:gd name="connsiteX4" fmla="*/ 34899 w 814309"/>
                <a:gd name="connsiteY4" fmla="*/ 232700 h 232700"/>
                <a:gd name="connsiteX5" fmla="*/ 0 w 814309"/>
                <a:gd name="connsiteY5" fmla="*/ 197795 h 232700"/>
                <a:gd name="connsiteX6" fmla="*/ 0 w 814309"/>
                <a:gd name="connsiteY6" fmla="*/ 34905 h 232700"/>
                <a:gd name="connsiteX7" fmla="*/ 34899 w 81430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309" h="232700">
                  <a:moveTo>
                    <a:pt x="779410" y="0"/>
                  </a:moveTo>
                  <a:cubicBezTo>
                    <a:pt x="798684" y="0"/>
                    <a:pt x="814309" y="15628"/>
                    <a:pt x="814309" y="34905"/>
                  </a:cubicBezTo>
                  <a:lnTo>
                    <a:pt x="814309" y="197795"/>
                  </a:lnTo>
                  <a:cubicBezTo>
                    <a:pt x="814309" y="217073"/>
                    <a:pt x="798684" y="232700"/>
                    <a:pt x="77941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8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5E8D4"/>
            </a:solidFill>
            <a:ln w="7754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28EEBC50-E82E-D27E-D0BF-4D91F5D82A71}"/>
                </a:ext>
              </a:extLst>
            </p:cNvPr>
            <p:cNvSpPr txBox="1"/>
            <p:nvPr/>
          </p:nvSpPr>
          <p:spPr>
            <a:xfrm>
              <a:off x="7910184" y="2522865"/>
              <a:ext cx="880859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 dirty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arceos_rust_api</a:t>
              </a:r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EC5FE80F-1D5D-9163-98E9-F73DCE614085}"/>
                </a:ext>
              </a:extLst>
            </p:cNvPr>
            <p:cNvSpPr/>
            <p:nvPr/>
          </p:nvSpPr>
          <p:spPr>
            <a:xfrm>
              <a:off x="7516916" y="1820066"/>
              <a:ext cx="2636811" cy="542966"/>
            </a:xfrm>
            <a:custGeom>
              <a:avLst/>
              <a:gdLst>
                <a:gd name="connsiteX0" fmla="*/ 2555380 w 2636811"/>
                <a:gd name="connsiteY0" fmla="*/ 0 h 542966"/>
                <a:gd name="connsiteX1" fmla="*/ 2636811 w 2636811"/>
                <a:gd name="connsiteY1" fmla="*/ 81445 h 542966"/>
                <a:gd name="connsiteX2" fmla="*/ 2636811 w 2636811"/>
                <a:gd name="connsiteY2" fmla="*/ 461522 h 542966"/>
                <a:gd name="connsiteX3" fmla="*/ 2555380 w 2636811"/>
                <a:gd name="connsiteY3" fmla="*/ 542967 h 542966"/>
                <a:gd name="connsiteX4" fmla="*/ 81431 w 2636811"/>
                <a:gd name="connsiteY4" fmla="*/ 542967 h 542966"/>
                <a:gd name="connsiteX5" fmla="*/ 0 w 2636811"/>
                <a:gd name="connsiteY5" fmla="*/ 461522 h 542966"/>
                <a:gd name="connsiteX6" fmla="*/ 0 w 2636811"/>
                <a:gd name="connsiteY6" fmla="*/ 81445 h 542966"/>
                <a:gd name="connsiteX7" fmla="*/ 81431 w 2636811"/>
                <a:gd name="connsiteY7" fmla="*/ 0 h 54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811" h="542966">
                  <a:moveTo>
                    <a:pt x="2555380" y="0"/>
                  </a:moveTo>
                  <a:cubicBezTo>
                    <a:pt x="2600353" y="0"/>
                    <a:pt x="2636811" y="36464"/>
                    <a:pt x="2636811" y="81445"/>
                  </a:cubicBezTo>
                  <a:lnTo>
                    <a:pt x="2636811" y="461522"/>
                  </a:lnTo>
                  <a:cubicBezTo>
                    <a:pt x="2636811" y="506503"/>
                    <a:pt x="2600353" y="542967"/>
                    <a:pt x="2555380" y="542967"/>
                  </a:cubicBezTo>
                  <a:lnTo>
                    <a:pt x="81431" y="542967"/>
                  </a:lnTo>
                  <a:cubicBezTo>
                    <a:pt x="36458" y="542967"/>
                    <a:pt x="0" y="506503"/>
                    <a:pt x="0" y="461522"/>
                  </a:cubicBezTo>
                  <a:lnTo>
                    <a:pt x="0" y="81445"/>
                  </a:lnTo>
                  <a:cubicBezTo>
                    <a:pt x="0" y="36464"/>
                    <a:pt x="36458" y="0"/>
                    <a:pt x="81431" y="0"/>
                  </a:cubicBezTo>
                  <a:close/>
                </a:path>
              </a:pathLst>
            </a:custGeom>
            <a:noFill/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1D06DBCC-0AEC-DD78-A280-EEF198912594}"/>
                </a:ext>
              </a:extLst>
            </p:cNvPr>
            <p:cNvSpPr txBox="1"/>
            <p:nvPr/>
          </p:nvSpPr>
          <p:spPr>
            <a:xfrm>
              <a:off x="8422036" y="1801494"/>
              <a:ext cx="81881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ArceOS ulib</a:t>
              </a:r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917366B4-4818-2A11-CC72-72AE01B2171D}"/>
                </a:ext>
              </a:extLst>
            </p:cNvPr>
            <p:cNvSpPr/>
            <p:nvPr/>
          </p:nvSpPr>
          <p:spPr>
            <a:xfrm>
              <a:off x="8021013" y="2285466"/>
              <a:ext cx="102525" cy="189262"/>
            </a:xfrm>
            <a:custGeom>
              <a:avLst/>
              <a:gdLst>
                <a:gd name="connsiteX0" fmla="*/ 0 w 102525"/>
                <a:gd name="connsiteY0" fmla="*/ 0 h 189262"/>
                <a:gd name="connsiteX1" fmla="*/ 102525 w 102525"/>
                <a:gd name="connsiteY1" fmla="*/ 189263 h 18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25" h="189262">
                  <a:moveTo>
                    <a:pt x="0" y="0"/>
                  </a:moveTo>
                  <a:lnTo>
                    <a:pt x="102525" y="189263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948CF80E-ED95-C826-F455-57F65F442E7A}"/>
                </a:ext>
              </a:extLst>
            </p:cNvPr>
            <p:cNvSpPr/>
            <p:nvPr/>
          </p:nvSpPr>
          <p:spPr>
            <a:xfrm>
              <a:off x="8093215" y="2449830"/>
              <a:ext cx="49711" cy="60734"/>
            </a:xfrm>
            <a:custGeom>
              <a:avLst/>
              <a:gdLst>
                <a:gd name="connsiteX0" fmla="*/ 49712 w 49711"/>
                <a:gd name="connsiteY0" fmla="*/ 60735 h 60734"/>
                <a:gd name="connsiteX1" fmla="*/ 0 w 49711"/>
                <a:gd name="connsiteY1" fmla="*/ 25907 h 60734"/>
                <a:gd name="connsiteX2" fmla="*/ 30323 w 49711"/>
                <a:gd name="connsiteY2" fmla="*/ 24899 h 60734"/>
                <a:gd name="connsiteX3" fmla="*/ 47695 w 49711"/>
                <a:gd name="connsiteY3" fmla="*/ 0 h 6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11" h="60734">
                  <a:moveTo>
                    <a:pt x="49712" y="60735"/>
                  </a:moveTo>
                  <a:lnTo>
                    <a:pt x="0" y="25907"/>
                  </a:lnTo>
                  <a:lnTo>
                    <a:pt x="30323" y="24899"/>
                  </a:lnTo>
                  <a:lnTo>
                    <a:pt x="4769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52839573-C60F-78A4-5E93-FE1961491727}"/>
                </a:ext>
              </a:extLst>
            </p:cNvPr>
            <p:cNvSpPr/>
            <p:nvPr/>
          </p:nvSpPr>
          <p:spPr>
            <a:xfrm>
              <a:off x="7672023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A6F3748C-DFFD-601E-1C76-CE15D903ACF6}"/>
                </a:ext>
              </a:extLst>
            </p:cNvPr>
            <p:cNvSpPr txBox="1"/>
            <p:nvPr/>
          </p:nvSpPr>
          <p:spPr>
            <a:xfrm>
              <a:off x="7681402" y="2049708"/>
              <a:ext cx="438805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axstd</a:t>
              </a:r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AD67AEC6-308B-CD8A-582F-F8F35FED6CB7}"/>
                </a:ext>
              </a:extLst>
            </p:cNvPr>
            <p:cNvSpPr/>
            <p:nvPr/>
          </p:nvSpPr>
          <p:spPr>
            <a:xfrm>
              <a:off x="9122579" y="2285466"/>
              <a:ext cx="22955" cy="183677"/>
            </a:xfrm>
            <a:custGeom>
              <a:avLst/>
              <a:gdLst>
                <a:gd name="connsiteX0" fmla="*/ 22956 w 22955"/>
                <a:gd name="connsiteY0" fmla="*/ 0 h 183677"/>
                <a:gd name="connsiteX1" fmla="*/ 0 w 22955"/>
                <a:gd name="connsiteY1" fmla="*/ 183678 h 18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55" h="183677">
                  <a:moveTo>
                    <a:pt x="22956" y="0"/>
                  </a:moveTo>
                  <a:lnTo>
                    <a:pt x="0" y="183678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9879DD87-C576-34A8-55E7-807591695F5C}"/>
                </a:ext>
              </a:extLst>
            </p:cNvPr>
            <p:cNvSpPr/>
            <p:nvPr/>
          </p:nvSpPr>
          <p:spPr>
            <a:xfrm>
              <a:off x="9097297" y="2452312"/>
              <a:ext cx="53899" cy="57244"/>
            </a:xfrm>
            <a:custGeom>
              <a:avLst/>
              <a:gdLst>
                <a:gd name="connsiteX0" fmla="*/ 20242 w 53899"/>
                <a:gd name="connsiteY0" fmla="*/ 57244 h 57244"/>
                <a:gd name="connsiteX1" fmla="*/ 0 w 53899"/>
                <a:gd name="connsiteY1" fmla="*/ 0 h 57244"/>
                <a:gd name="connsiteX2" fmla="*/ 25282 w 53899"/>
                <a:gd name="connsiteY2" fmla="*/ 16832 h 57244"/>
                <a:gd name="connsiteX3" fmla="*/ 53900 w 53899"/>
                <a:gd name="connsiteY3" fmla="*/ 6748 h 5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9" h="57244">
                  <a:moveTo>
                    <a:pt x="20242" y="57244"/>
                  </a:moveTo>
                  <a:lnTo>
                    <a:pt x="0" y="0"/>
                  </a:lnTo>
                  <a:lnTo>
                    <a:pt x="25282" y="16832"/>
                  </a:lnTo>
                  <a:lnTo>
                    <a:pt x="53900" y="6748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42BF48F8-1C13-C99D-B02F-F0A28B9285BD}"/>
                </a:ext>
              </a:extLst>
            </p:cNvPr>
            <p:cNvSpPr/>
            <p:nvPr/>
          </p:nvSpPr>
          <p:spPr>
            <a:xfrm>
              <a:off x="8912875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4266B2EA-ED5A-728B-0627-4F7D2F0C7AE3}"/>
                </a:ext>
              </a:extLst>
            </p:cNvPr>
            <p:cNvSpPr txBox="1"/>
            <p:nvPr/>
          </p:nvSpPr>
          <p:spPr>
            <a:xfrm>
              <a:off x="8914499" y="2049708"/>
              <a:ext cx="45431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axlibc</a:t>
              </a:r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3B904ACA-BB7F-FFC7-49FF-2F8B73048868}"/>
                </a:ext>
              </a:extLst>
            </p:cNvPr>
            <p:cNvSpPr/>
            <p:nvPr/>
          </p:nvSpPr>
          <p:spPr>
            <a:xfrm>
              <a:off x="8525109" y="2285466"/>
              <a:ext cx="22955" cy="183677"/>
            </a:xfrm>
            <a:custGeom>
              <a:avLst/>
              <a:gdLst>
                <a:gd name="connsiteX0" fmla="*/ 0 w 22955"/>
                <a:gd name="connsiteY0" fmla="*/ 0 h 183677"/>
                <a:gd name="connsiteX1" fmla="*/ 22956 w 22955"/>
                <a:gd name="connsiteY1" fmla="*/ 183678 h 18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55" h="183677">
                  <a:moveTo>
                    <a:pt x="0" y="0"/>
                  </a:moveTo>
                  <a:lnTo>
                    <a:pt x="22956" y="183678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35000A3-DF80-170B-25B7-0E52133D059E}"/>
                </a:ext>
              </a:extLst>
            </p:cNvPr>
            <p:cNvSpPr/>
            <p:nvPr/>
          </p:nvSpPr>
          <p:spPr>
            <a:xfrm>
              <a:off x="8519447" y="2452312"/>
              <a:ext cx="53899" cy="57244"/>
            </a:xfrm>
            <a:custGeom>
              <a:avLst/>
              <a:gdLst>
                <a:gd name="connsiteX0" fmla="*/ 33658 w 53899"/>
                <a:gd name="connsiteY0" fmla="*/ 57244 h 57244"/>
                <a:gd name="connsiteX1" fmla="*/ 0 w 53899"/>
                <a:gd name="connsiteY1" fmla="*/ 6748 h 57244"/>
                <a:gd name="connsiteX2" fmla="*/ 28617 w 53899"/>
                <a:gd name="connsiteY2" fmla="*/ 16832 h 57244"/>
                <a:gd name="connsiteX3" fmla="*/ 53899 w 53899"/>
                <a:gd name="connsiteY3" fmla="*/ 0 h 5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9" h="57244">
                  <a:moveTo>
                    <a:pt x="33658" y="57244"/>
                  </a:moveTo>
                  <a:lnTo>
                    <a:pt x="0" y="6748"/>
                  </a:lnTo>
                  <a:lnTo>
                    <a:pt x="28617" y="16832"/>
                  </a:lnTo>
                  <a:lnTo>
                    <a:pt x="53899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35BF7F2E-5B5E-D97B-B29F-F32B486A3004}"/>
                </a:ext>
              </a:extLst>
            </p:cNvPr>
            <p:cNvSpPr/>
            <p:nvPr/>
          </p:nvSpPr>
          <p:spPr>
            <a:xfrm>
              <a:off x="8292449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FE6CC">
                <a:alpha val="50000"/>
              </a:srgbClr>
            </a:solidFill>
            <a:ln w="7754" cap="flat">
              <a:solidFill>
                <a:srgbClr val="DEA584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82977D7-566B-B218-359D-857BDA15C518}"/>
                </a:ext>
              </a:extLst>
            </p:cNvPr>
            <p:cNvSpPr txBox="1"/>
            <p:nvPr/>
          </p:nvSpPr>
          <p:spPr>
            <a:xfrm>
              <a:off x="8247541" y="2049708"/>
              <a:ext cx="547380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rust std</a:t>
              </a:r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2E62BCCF-A267-7469-3325-8AFC93AA8EFE}"/>
                </a:ext>
              </a:extLst>
            </p:cNvPr>
            <p:cNvSpPr/>
            <p:nvPr/>
          </p:nvSpPr>
          <p:spPr>
            <a:xfrm>
              <a:off x="7672023" y="1664933"/>
              <a:ext cx="207222" cy="345482"/>
            </a:xfrm>
            <a:custGeom>
              <a:avLst/>
              <a:gdLst>
                <a:gd name="connsiteX0" fmla="*/ 0 w 207222"/>
                <a:gd name="connsiteY0" fmla="*/ 0 h 345482"/>
                <a:gd name="connsiteX1" fmla="*/ 207222 w 207222"/>
                <a:gd name="connsiteY1" fmla="*/ 345482 h 3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222" h="345482">
                  <a:moveTo>
                    <a:pt x="0" y="0"/>
                  </a:moveTo>
                  <a:lnTo>
                    <a:pt x="207222" y="34548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A7D5D0B7-D592-0FCE-BC1F-AF6C186A186F}"/>
                </a:ext>
              </a:extLst>
            </p:cNvPr>
            <p:cNvSpPr/>
            <p:nvPr/>
          </p:nvSpPr>
          <p:spPr>
            <a:xfrm>
              <a:off x="7848999" y="1984818"/>
              <a:ext cx="51185" cy="60502"/>
            </a:xfrm>
            <a:custGeom>
              <a:avLst/>
              <a:gdLst>
                <a:gd name="connsiteX0" fmla="*/ 51185 w 51185"/>
                <a:gd name="connsiteY0" fmla="*/ 60502 h 60502"/>
                <a:gd name="connsiteX1" fmla="*/ 0 w 51185"/>
                <a:gd name="connsiteY1" fmla="*/ 27924 h 60502"/>
                <a:gd name="connsiteX2" fmla="*/ 30246 w 51185"/>
                <a:gd name="connsiteY2" fmla="*/ 25597 h 60502"/>
                <a:gd name="connsiteX3" fmla="*/ 46532 w 51185"/>
                <a:gd name="connsiteY3" fmla="*/ 0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85" h="60502">
                  <a:moveTo>
                    <a:pt x="51185" y="60502"/>
                  </a:moveTo>
                  <a:lnTo>
                    <a:pt x="0" y="27924"/>
                  </a:lnTo>
                  <a:lnTo>
                    <a:pt x="30246" y="25597"/>
                  </a:lnTo>
                  <a:lnTo>
                    <a:pt x="46532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013D2148-928A-9AC6-209B-D7331F79F832}"/>
                </a:ext>
              </a:extLst>
            </p:cNvPr>
            <p:cNvSpPr/>
            <p:nvPr/>
          </p:nvSpPr>
          <p:spPr>
            <a:xfrm>
              <a:off x="7361810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9CD0CEDB-F035-9524-0F12-B86818A21F65}"/>
                </a:ext>
              </a:extLst>
            </p:cNvPr>
            <p:cNvSpPr txBox="1"/>
            <p:nvPr/>
          </p:nvSpPr>
          <p:spPr>
            <a:xfrm>
              <a:off x="7355678" y="1390391"/>
              <a:ext cx="62493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Rust App</a:t>
              </a:r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756FF47A-EE2E-88DC-D398-207EED3C286C}"/>
                </a:ext>
              </a:extLst>
            </p:cNvPr>
            <p:cNvSpPr/>
            <p:nvPr/>
          </p:nvSpPr>
          <p:spPr>
            <a:xfrm>
              <a:off x="9791399" y="1664933"/>
              <a:ext cx="207222" cy="345482"/>
            </a:xfrm>
            <a:custGeom>
              <a:avLst/>
              <a:gdLst>
                <a:gd name="connsiteX0" fmla="*/ 207222 w 207222"/>
                <a:gd name="connsiteY0" fmla="*/ 0 h 345482"/>
                <a:gd name="connsiteX1" fmla="*/ 0 w 207222"/>
                <a:gd name="connsiteY1" fmla="*/ 345482 h 3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222" h="345482">
                  <a:moveTo>
                    <a:pt x="207222" y="0"/>
                  </a:moveTo>
                  <a:lnTo>
                    <a:pt x="0" y="34548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D6CCE292-24EC-BC24-DC44-3EF5C5A21761}"/>
                </a:ext>
              </a:extLst>
            </p:cNvPr>
            <p:cNvSpPr/>
            <p:nvPr/>
          </p:nvSpPr>
          <p:spPr>
            <a:xfrm>
              <a:off x="9770459" y="1984818"/>
              <a:ext cx="51185" cy="60502"/>
            </a:xfrm>
            <a:custGeom>
              <a:avLst/>
              <a:gdLst>
                <a:gd name="connsiteX0" fmla="*/ 0 w 51185"/>
                <a:gd name="connsiteY0" fmla="*/ 60502 h 60502"/>
                <a:gd name="connsiteX1" fmla="*/ 4653 w 51185"/>
                <a:gd name="connsiteY1" fmla="*/ 0 h 60502"/>
                <a:gd name="connsiteX2" fmla="*/ 20939 w 51185"/>
                <a:gd name="connsiteY2" fmla="*/ 25597 h 60502"/>
                <a:gd name="connsiteX3" fmla="*/ 51185 w 51185"/>
                <a:gd name="connsiteY3" fmla="*/ 27924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85" h="60502">
                  <a:moveTo>
                    <a:pt x="0" y="60502"/>
                  </a:moveTo>
                  <a:lnTo>
                    <a:pt x="4653" y="0"/>
                  </a:lnTo>
                  <a:lnTo>
                    <a:pt x="20939" y="25597"/>
                  </a:lnTo>
                  <a:lnTo>
                    <a:pt x="51185" y="27924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55664872-5C31-0242-C478-6D4998CAC446}"/>
                </a:ext>
              </a:extLst>
            </p:cNvPr>
            <p:cNvSpPr/>
            <p:nvPr/>
          </p:nvSpPr>
          <p:spPr>
            <a:xfrm>
              <a:off x="9688408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C33FCBA1-9595-A66B-1CB1-15F834FABBF3}"/>
                </a:ext>
              </a:extLst>
            </p:cNvPr>
            <p:cNvSpPr txBox="1"/>
            <p:nvPr/>
          </p:nvSpPr>
          <p:spPr>
            <a:xfrm>
              <a:off x="9755952" y="1390391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 App</a:t>
              </a:r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7EEA1D54-ADB7-2CF9-24A2-2938C8B28151}"/>
                </a:ext>
              </a:extLst>
            </p:cNvPr>
            <p:cNvSpPr/>
            <p:nvPr/>
          </p:nvSpPr>
          <p:spPr>
            <a:xfrm>
              <a:off x="8447555" y="1664933"/>
              <a:ext cx="67859" cy="339431"/>
            </a:xfrm>
            <a:custGeom>
              <a:avLst/>
              <a:gdLst>
                <a:gd name="connsiteX0" fmla="*/ 0 w 67859"/>
                <a:gd name="connsiteY0" fmla="*/ 0 h 339431"/>
                <a:gd name="connsiteX1" fmla="*/ 67859 w 67859"/>
                <a:gd name="connsiteY1" fmla="*/ 339432 h 3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59" h="339431">
                  <a:moveTo>
                    <a:pt x="0" y="0"/>
                  </a:moveTo>
                  <a:lnTo>
                    <a:pt x="67859" y="33943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B9A44B80-3F5B-687D-A813-667A9403E22B}"/>
                </a:ext>
              </a:extLst>
            </p:cNvPr>
            <p:cNvSpPr/>
            <p:nvPr/>
          </p:nvSpPr>
          <p:spPr>
            <a:xfrm>
              <a:off x="8486177" y="1985671"/>
              <a:ext cx="53201" cy="58562"/>
            </a:xfrm>
            <a:custGeom>
              <a:avLst/>
              <a:gdLst>
                <a:gd name="connsiteX0" fmla="*/ 37226 w 53201"/>
                <a:gd name="connsiteY0" fmla="*/ 58563 h 58562"/>
                <a:gd name="connsiteX1" fmla="*/ 0 w 53201"/>
                <a:gd name="connsiteY1" fmla="*/ 10704 h 58562"/>
                <a:gd name="connsiteX2" fmla="*/ 29238 w 53201"/>
                <a:gd name="connsiteY2" fmla="*/ 18694 h 58562"/>
                <a:gd name="connsiteX3" fmla="*/ 53202 w 53201"/>
                <a:gd name="connsiteY3" fmla="*/ 0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1" h="58562">
                  <a:moveTo>
                    <a:pt x="37226" y="58563"/>
                  </a:moveTo>
                  <a:lnTo>
                    <a:pt x="0" y="10704"/>
                  </a:lnTo>
                  <a:lnTo>
                    <a:pt x="29238" y="18694"/>
                  </a:lnTo>
                  <a:lnTo>
                    <a:pt x="53202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任意多边形: 形状 107">
              <a:extLst>
                <a:ext uri="{FF2B5EF4-FFF2-40B4-BE49-F238E27FC236}">
                  <a16:creationId xmlns:a16="http://schemas.microsoft.com/office/drawing/2014/main" id="{04456E7F-B600-B262-7E7B-F7D59B9EDFF1}"/>
                </a:ext>
              </a:extLst>
            </p:cNvPr>
            <p:cNvSpPr/>
            <p:nvPr/>
          </p:nvSpPr>
          <p:spPr>
            <a:xfrm>
              <a:off x="8137342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F80EF7D2-CE40-43F4-432B-87668EB3246D}"/>
                </a:ext>
              </a:extLst>
            </p:cNvPr>
            <p:cNvSpPr txBox="1"/>
            <p:nvPr/>
          </p:nvSpPr>
          <p:spPr>
            <a:xfrm>
              <a:off x="8042025" y="1390391"/>
              <a:ext cx="80330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Rust std App</a:t>
              </a: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E00841D5-22C8-0AB0-CF54-3AEE25D0114D}"/>
                </a:ext>
              </a:extLst>
            </p:cNvPr>
            <p:cNvSpPr/>
            <p:nvPr/>
          </p:nvSpPr>
          <p:spPr>
            <a:xfrm>
              <a:off x="9155229" y="1664933"/>
              <a:ext cx="67859" cy="339431"/>
            </a:xfrm>
            <a:custGeom>
              <a:avLst/>
              <a:gdLst>
                <a:gd name="connsiteX0" fmla="*/ 67859 w 67859"/>
                <a:gd name="connsiteY0" fmla="*/ 0 h 339431"/>
                <a:gd name="connsiteX1" fmla="*/ 0 w 67859"/>
                <a:gd name="connsiteY1" fmla="*/ 339432 h 3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59" h="339431">
                  <a:moveTo>
                    <a:pt x="67859" y="0"/>
                  </a:moveTo>
                  <a:lnTo>
                    <a:pt x="0" y="33943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3DF57041-101D-0284-0A5D-E3B50956CAEC}"/>
                </a:ext>
              </a:extLst>
            </p:cNvPr>
            <p:cNvSpPr/>
            <p:nvPr/>
          </p:nvSpPr>
          <p:spPr>
            <a:xfrm>
              <a:off x="9131265" y="1985671"/>
              <a:ext cx="53201" cy="58562"/>
            </a:xfrm>
            <a:custGeom>
              <a:avLst/>
              <a:gdLst>
                <a:gd name="connsiteX0" fmla="*/ 15976 w 53201"/>
                <a:gd name="connsiteY0" fmla="*/ 58563 h 58562"/>
                <a:gd name="connsiteX1" fmla="*/ 0 w 53201"/>
                <a:gd name="connsiteY1" fmla="*/ 0 h 58562"/>
                <a:gd name="connsiteX2" fmla="*/ 23964 w 53201"/>
                <a:gd name="connsiteY2" fmla="*/ 18694 h 58562"/>
                <a:gd name="connsiteX3" fmla="*/ 53201 w 53201"/>
                <a:gd name="connsiteY3" fmla="*/ 10704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1" h="58562">
                  <a:moveTo>
                    <a:pt x="15976" y="58563"/>
                  </a:moveTo>
                  <a:lnTo>
                    <a:pt x="0" y="0"/>
                  </a:lnTo>
                  <a:lnTo>
                    <a:pt x="23964" y="18694"/>
                  </a:lnTo>
                  <a:lnTo>
                    <a:pt x="53201" y="10704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1E5810C7-9DF3-10EB-B2F5-61B030D25FA0}"/>
                </a:ext>
              </a:extLst>
            </p:cNvPr>
            <p:cNvSpPr/>
            <p:nvPr/>
          </p:nvSpPr>
          <p:spPr>
            <a:xfrm>
              <a:off x="8912875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027D5BBA-0C60-18E4-9BD3-6EB0BAE8D9F2}"/>
                </a:ext>
              </a:extLst>
            </p:cNvPr>
            <p:cNvSpPr txBox="1"/>
            <p:nvPr/>
          </p:nvSpPr>
          <p:spPr>
            <a:xfrm>
              <a:off x="8980419" y="1390391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 App</a:t>
              </a:r>
            </a:p>
          </p:txBody>
        </p:sp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2F376325-A87D-C43F-E740-7E2F5994446C}"/>
                </a:ext>
              </a:extLst>
            </p:cNvPr>
            <p:cNvSpPr/>
            <p:nvPr/>
          </p:nvSpPr>
          <p:spPr>
            <a:xfrm>
              <a:off x="9339418" y="4418550"/>
              <a:ext cx="15278" cy="183445"/>
            </a:xfrm>
            <a:custGeom>
              <a:avLst/>
              <a:gdLst>
                <a:gd name="connsiteX0" fmla="*/ 0 w 15278"/>
                <a:gd name="connsiteY0" fmla="*/ 0 h 183445"/>
                <a:gd name="connsiteX1" fmla="*/ 15278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0" y="0"/>
                  </a:moveTo>
                  <a:lnTo>
                    <a:pt x="15278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11BEFD74-9C02-E35A-90BE-982E48033726}"/>
                </a:ext>
              </a:extLst>
            </p:cNvPr>
            <p:cNvSpPr/>
            <p:nvPr/>
          </p:nvSpPr>
          <p:spPr>
            <a:xfrm>
              <a:off x="9326544" y="4586249"/>
              <a:ext cx="54054" cy="56391"/>
            </a:xfrm>
            <a:custGeom>
              <a:avLst/>
              <a:gdLst>
                <a:gd name="connsiteX0" fmla="*/ 31564 w 54054"/>
                <a:gd name="connsiteY0" fmla="*/ 56391 h 56391"/>
                <a:gd name="connsiteX1" fmla="*/ 0 w 54054"/>
                <a:gd name="connsiteY1" fmla="*/ 4499 h 56391"/>
                <a:gd name="connsiteX2" fmla="*/ 28152 w 54054"/>
                <a:gd name="connsiteY2" fmla="*/ 15746 h 56391"/>
                <a:gd name="connsiteX3" fmla="*/ 54055 w 54054"/>
                <a:gd name="connsiteY3" fmla="*/ 0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31564" y="56391"/>
                  </a:moveTo>
                  <a:lnTo>
                    <a:pt x="0" y="4499"/>
                  </a:lnTo>
                  <a:lnTo>
                    <a:pt x="28152" y="15746"/>
                  </a:lnTo>
                  <a:lnTo>
                    <a:pt x="5405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07EA7B4A-054F-2A3C-1285-120E99C299CD}"/>
                </a:ext>
              </a:extLst>
            </p:cNvPr>
            <p:cNvSpPr/>
            <p:nvPr/>
          </p:nvSpPr>
          <p:spPr>
            <a:xfrm>
              <a:off x="9547106" y="2285466"/>
              <a:ext cx="102525" cy="189262"/>
            </a:xfrm>
            <a:custGeom>
              <a:avLst/>
              <a:gdLst>
                <a:gd name="connsiteX0" fmla="*/ 102525 w 102525"/>
                <a:gd name="connsiteY0" fmla="*/ 0 h 189262"/>
                <a:gd name="connsiteX1" fmla="*/ 0 w 102525"/>
                <a:gd name="connsiteY1" fmla="*/ 189263 h 18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25" h="189262">
                  <a:moveTo>
                    <a:pt x="102525" y="0"/>
                  </a:moveTo>
                  <a:lnTo>
                    <a:pt x="0" y="189263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7F1D7F0-F173-EA89-2B35-C0C7CC88EDA5}"/>
                </a:ext>
              </a:extLst>
            </p:cNvPr>
            <p:cNvSpPr/>
            <p:nvPr/>
          </p:nvSpPr>
          <p:spPr>
            <a:xfrm>
              <a:off x="9527717" y="2449830"/>
              <a:ext cx="49711" cy="60734"/>
            </a:xfrm>
            <a:custGeom>
              <a:avLst/>
              <a:gdLst>
                <a:gd name="connsiteX0" fmla="*/ 0 w 49711"/>
                <a:gd name="connsiteY0" fmla="*/ 60735 h 60734"/>
                <a:gd name="connsiteX1" fmla="*/ 2016 w 49711"/>
                <a:gd name="connsiteY1" fmla="*/ 0 h 60734"/>
                <a:gd name="connsiteX2" fmla="*/ 19388 w 49711"/>
                <a:gd name="connsiteY2" fmla="*/ 24899 h 60734"/>
                <a:gd name="connsiteX3" fmla="*/ 49712 w 49711"/>
                <a:gd name="connsiteY3" fmla="*/ 25907 h 6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11" h="60734">
                  <a:moveTo>
                    <a:pt x="0" y="60735"/>
                  </a:moveTo>
                  <a:lnTo>
                    <a:pt x="2016" y="0"/>
                  </a:lnTo>
                  <a:lnTo>
                    <a:pt x="19388" y="24899"/>
                  </a:lnTo>
                  <a:lnTo>
                    <a:pt x="49712" y="25907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62A604DC-D9AE-77BD-E786-602D0794FB83}"/>
                </a:ext>
              </a:extLst>
            </p:cNvPr>
            <p:cNvSpPr/>
            <p:nvPr/>
          </p:nvSpPr>
          <p:spPr>
            <a:xfrm>
              <a:off x="9533301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AE8FC">
                <a:alpha val="50000"/>
              </a:srgbClr>
            </a:solidFill>
            <a:ln w="7754" cap="flat">
              <a:solidFill>
                <a:srgbClr val="6C8EBF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AB8C5BA2-6C39-5FBC-D601-4DC673E9EE61}"/>
                </a:ext>
              </a:extLst>
            </p:cNvPr>
            <p:cNvSpPr txBox="1"/>
            <p:nvPr/>
          </p:nvSpPr>
          <p:spPr>
            <a:xfrm>
              <a:off x="9461250" y="2049708"/>
              <a:ext cx="601667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musl libc</a:t>
              </a:r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9B4D8F27-B3AC-2F7A-645E-8859ED753A47}"/>
                </a:ext>
              </a:extLst>
            </p:cNvPr>
            <p:cNvSpPr/>
            <p:nvPr/>
          </p:nvSpPr>
          <p:spPr>
            <a:xfrm>
              <a:off x="9320030" y="2750866"/>
              <a:ext cx="7755" cy="687473"/>
            </a:xfrm>
            <a:custGeom>
              <a:avLst/>
              <a:gdLst>
                <a:gd name="connsiteX0" fmla="*/ 0 w 7755"/>
                <a:gd name="connsiteY0" fmla="*/ 0 h 687473"/>
                <a:gd name="connsiteX1" fmla="*/ 0 w 7755"/>
                <a:gd name="connsiteY1" fmla="*/ 687474 h 68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87473">
                  <a:moveTo>
                    <a:pt x="0" y="0"/>
                  </a:moveTo>
                  <a:lnTo>
                    <a:pt x="0" y="687474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18AEC119-1A80-38AA-F6A2-F3C7976AF00A}"/>
                </a:ext>
              </a:extLst>
            </p:cNvPr>
            <p:cNvSpPr/>
            <p:nvPr/>
          </p:nvSpPr>
          <p:spPr>
            <a:xfrm>
              <a:off x="9292886" y="34247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2D1AD9FC-A7F3-5F41-A1A2-897058AF2284}"/>
                </a:ext>
              </a:extLst>
            </p:cNvPr>
            <p:cNvSpPr/>
            <p:nvPr/>
          </p:nvSpPr>
          <p:spPr>
            <a:xfrm>
              <a:off x="8525109" y="3099916"/>
              <a:ext cx="620426" cy="232700"/>
            </a:xfrm>
            <a:custGeom>
              <a:avLst/>
              <a:gdLst>
                <a:gd name="connsiteX0" fmla="*/ 585527 w 620426"/>
                <a:gd name="connsiteY0" fmla="*/ 0 h 232700"/>
                <a:gd name="connsiteX1" fmla="*/ 620426 w 620426"/>
                <a:gd name="connsiteY1" fmla="*/ 34905 h 232700"/>
                <a:gd name="connsiteX2" fmla="*/ 620426 w 620426"/>
                <a:gd name="connsiteY2" fmla="*/ 197795 h 232700"/>
                <a:gd name="connsiteX3" fmla="*/ 585527 w 620426"/>
                <a:gd name="connsiteY3" fmla="*/ 232700 h 232700"/>
                <a:gd name="connsiteX4" fmla="*/ 34899 w 620426"/>
                <a:gd name="connsiteY4" fmla="*/ 232700 h 232700"/>
                <a:gd name="connsiteX5" fmla="*/ 0 w 620426"/>
                <a:gd name="connsiteY5" fmla="*/ 197795 h 232700"/>
                <a:gd name="connsiteX6" fmla="*/ 0 w 620426"/>
                <a:gd name="connsiteY6" fmla="*/ 34905 h 232700"/>
                <a:gd name="connsiteX7" fmla="*/ 34899 w 620426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232700">
                  <a:moveTo>
                    <a:pt x="585527" y="0"/>
                  </a:moveTo>
                  <a:cubicBezTo>
                    <a:pt x="604801" y="0"/>
                    <a:pt x="620426" y="15627"/>
                    <a:pt x="620426" y="34905"/>
                  </a:cubicBezTo>
                  <a:lnTo>
                    <a:pt x="620426" y="197795"/>
                  </a:lnTo>
                  <a:cubicBezTo>
                    <a:pt x="620426" y="217073"/>
                    <a:pt x="604801" y="232700"/>
                    <a:pt x="58552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5F5F5"/>
            </a:solidFill>
            <a:ln w="7754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EB6B68A7-9363-F91A-18FF-D2AC5A41D35E}"/>
                </a:ext>
              </a:extLst>
            </p:cNvPr>
            <p:cNvSpPr txBox="1"/>
            <p:nvPr/>
          </p:nvSpPr>
          <p:spPr>
            <a:xfrm>
              <a:off x="8592653" y="3096858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axfeat</a:t>
              </a:r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0D09121F-51ED-D708-7288-B840CC273074}"/>
                </a:ext>
              </a:extLst>
            </p:cNvPr>
            <p:cNvSpPr/>
            <p:nvPr/>
          </p:nvSpPr>
          <p:spPr>
            <a:xfrm>
              <a:off x="8447555" y="3332616"/>
              <a:ext cx="775532" cy="155133"/>
            </a:xfrm>
            <a:custGeom>
              <a:avLst/>
              <a:gdLst>
                <a:gd name="connsiteX0" fmla="*/ 0 w 775532"/>
                <a:gd name="connsiteY0" fmla="*/ 0 h 155133"/>
                <a:gd name="connsiteX1" fmla="*/ 775533 w 775532"/>
                <a:gd name="connsiteY1" fmla="*/ 0 h 155133"/>
                <a:gd name="connsiteX2" fmla="*/ 775533 w 775532"/>
                <a:gd name="connsiteY2" fmla="*/ 155133 h 155133"/>
                <a:gd name="connsiteX3" fmla="*/ 0 w 775532"/>
                <a:gd name="connsiteY3" fmla="*/ 155133 h 15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5532" h="155133">
                  <a:moveTo>
                    <a:pt x="0" y="0"/>
                  </a:moveTo>
                  <a:lnTo>
                    <a:pt x="775533" y="0"/>
                  </a:lnTo>
                  <a:lnTo>
                    <a:pt x="775533" y="155133"/>
                  </a:lnTo>
                  <a:lnTo>
                    <a:pt x="0" y="155133"/>
                  </a:lnTo>
                  <a:close/>
                </a:path>
              </a:pathLst>
            </a:custGeom>
            <a:noFill/>
            <a:ln w="77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C802C476-BC36-BE34-AC10-1F043FE09D4D}"/>
                </a:ext>
              </a:extLst>
            </p:cNvPr>
            <p:cNvSpPr txBox="1"/>
            <p:nvPr/>
          </p:nvSpPr>
          <p:spPr>
            <a:xfrm>
              <a:off x="8387137" y="3298531"/>
              <a:ext cx="88861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4D4D4D"/>
                  </a:solidFill>
                  <a:latin typeface="Helvetica"/>
                  <a:cs typeface="Helvetica"/>
                  <a:sym typeface="Helvetica"/>
                  <a:rtl val="0"/>
                </a:rPr>
                <a:t>feature selection</a:t>
              </a:r>
            </a:p>
          </p:txBody>
        </p:sp>
      </p:grp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7FB71F5-284D-0B1A-2F4C-E80DBB554D31}"/>
              </a:ext>
            </a:extLst>
          </p:cNvPr>
          <p:cNvSpPr txBox="1">
            <a:spLocks/>
          </p:cNvSpPr>
          <p:nvPr/>
        </p:nvSpPr>
        <p:spPr bwMode="auto">
          <a:xfrm>
            <a:off x="745958" y="1765053"/>
            <a:ext cx="5537200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err="1"/>
              <a:t>ArceOS</a:t>
            </a:r>
            <a:r>
              <a:rPr lang="zh-CN" altLang="en-US" dirty="0"/>
              <a:t>：基于</a:t>
            </a:r>
            <a:r>
              <a:rPr lang="en-US" altLang="zh-CN" dirty="0"/>
              <a:t>Rust</a:t>
            </a:r>
            <a:r>
              <a:rPr lang="zh-CN" altLang="en-US" dirty="0"/>
              <a:t>语言、开源。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我们修改的内容：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en-US" altLang="zh-CN" dirty="0" err="1"/>
              <a:t>axtask</a:t>
            </a:r>
            <a:r>
              <a:rPr lang="zh-CN" altLang="en-US" dirty="0"/>
              <a:t>（任务管理）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en-US" altLang="zh-CN" dirty="0" err="1"/>
              <a:t>axnet</a:t>
            </a:r>
            <a:r>
              <a:rPr lang="zh-CN" altLang="en-US" dirty="0"/>
              <a:t>（网络）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en-US" altLang="zh-CN" dirty="0" err="1"/>
              <a:t>axruntime</a:t>
            </a:r>
            <a:r>
              <a:rPr lang="zh-CN" altLang="en-US" dirty="0"/>
              <a:t>（系统启动）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en-US" altLang="zh-CN" dirty="0" err="1"/>
              <a:t>axapi</a:t>
            </a:r>
            <a:r>
              <a:rPr lang="zh-CN" altLang="en-US" dirty="0"/>
              <a:t>（应用程序接口）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409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2325F-D7CD-51E4-C978-84B0B4C3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2.2. </a:t>
            </a:r>
            <a:r>
              <a:rPr lang="en-US" altLang="zh-CN" b="0" dirty="0" err="1"/>
              <a:t>ArceOS</a:t>
            </a:r>
            <a:r>
              <a:rPr lang="en-US" altLang="zh-CN" b="0" dirty="0"/>
              <a:t>-ATS-INTC</a:t>
            </a:r>
            <a:r>
              <a:rPr lang="zh-CN" altLang="en-US" dirty="0"/>
              <a:t>的设计与实现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C79F5-C55F-6996-9DEE-205DBDB90D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5958" y="1765053"/>
            <a:ext cx="5537200" cy="3890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axtask</a:t>
            </a:r>
            <a:r>
              <a:rPr lang="zh-CN" altLang="en-US" dirty="0"/>
              <a:t>（任务管理模块）：同时支持线程和协程。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/>
                </a:solidFill>
              </a:rPr>
              <a:t>task</a:t>
            </a:r>
            <a:r>
              <a:rPr lang="zh-CN" altLang="en-US" dirty="0">
                <a:solidFill>
                  <a:schemeClr val="tx2"/>
                </a:solidFill>
              </a:rPr>
              <a:t>子模块：</a:t>
            </a:r>
            <a:r>
              <a:rPr lang="zh-CN" altLang="en-US" dirty="0"/>
              <a:t>为线程和协程提供统一的接口。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/>
                </a:solidFill>
              </a:rPr>
              <a:t>ats</a:t>
            </a:r>
            <a:r>
              <a:rPr lang="zh-CN" altLang="en-US" dirty="0">
                <a:solidFill>
                  <a:schemeClr val="tx2"/>
                </a:solidFill>
              </a:rPr>
              <a:t>子模块：</a:t>
            </a:r>
            <a:r>
              <a:rPr lang="zh-CN" altLang="en-US" dirty="0"/>
              <a:t>调用硬件进行调度，运行线程与协程。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2"/>
                </a:solidFill>
              </a:rPr>
              <a:t>timer</a:t>
            </a:r>
            <a:r>
              <a:rPr lang="zh-CN" altLang="en-US" dirty="0">
                <a:solidFill>
                  <a:schemeClr val="tx2"/>
                </a:solidFill>
              </a:rPr>
              <a:t>和</a:t>
            </a:r>
            <a:r>
              <a:rPr lang="en-US" altLang="zh-CN" dirty="0" err="1">
                <a:solidFill>
                  <a:schemeClr val="tx2"/>
                </a:solidFill>
              </a:rPr>
              <a:t>wait_queue</a:t>
            </a:r>
            <a:r>
              <a:rPr lang="zh-CN" altLang="en-US" dirty="0">
                <a:solidFill>
                  <a:schemeClr val="tx2"/>
                </a:solidFill>
              </a:rPr>
              <a:t>子模块：</a:t>
            </a:r>
            <a:r>
              <a:rPr lang="zh-CN" altLang="en-US" dirty="0"/>
              <a:t>实现线程和协程的阻塞。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2D4DF1-A1D5-FEBC-B8CD-C036FF332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84" y="2360482"/>
            <a:ext cx="4136536" cy="27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26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2325F-D7CD-51E4-C978-84B0B4C3C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2.2. </a:t>
            </a:r>
            <a:r>
              <a:rPr lang="en-US" altLang="zh-CN" b="0" dirty="0" err="1"/>
              <a:t>ArceOS</a:t>
            </a:r>
            <a:r>
              <a:rPr lang="en-US" altLang="zh-CN" b="0" dirty="0"/>
              <a:t>-ATS-INTC</a:t>
            </a:r>
            <a:r>
              <a:rPr lang="zh-CN" altLang="en-US" dirty="0"/>
              <a:t>的设计与实现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C79F5-C55F-6996-9DEE-205DBDB90D2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905418"/>
            <a:ext cx="10515600" cy="304716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软硬件配合实现的任务管理机制。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软件（</a:t>
            </a:r>
            <a:r>
              <a:rPr lang="en-US" altLang="zh-CN" dirty="0" err="1">
                <a:solidFill>
                  <a:schemeClr val="tx2"/>
                </a:solidFill>
              </a:rPr>
              <a:t>ArceOS</a:t>
            </a:r>
            <a:r>
              <a:rPr lang="zh-CN" altLang="en-US" dirty="0">
                <a:solidFill>
                  <a:schemeClr val="tx2"/>
                </a:solidFill>
              </a:rPr>
              <a:t>中的</a:t>
            </a:r>
            <a:r>
              <a:rPr lang="en-US" altLang="zh-CN" dirty="0" err="1">
                <a:solidFill>
                  <a:schemeClr val="tx2"/>
                </a:solidFill>
              </a:rPr>
              <a:t>axtask</a:t>
            </a:r>
            <a:r>
              <a:rPr lang="zh-CN" altLang="en-US" dirty="0">
                <a:solidFill>
                  <a:schemeClr val="tx2"/>
                </a:solidFill>
              </a:rPr>
              <a:t>模块）负责的部分：</a:t>
            </a:r>
            <a:endParaRPr lang="en-US" altLang="zh-CN" dirty="0">
              <a:solidFill>
                <a:schemeClr val="tx2"/>
              </a:solidFill>
            </a:endParaRPr>
          </a:p>
          <a:p>
            <a:pPr marL="564048" lvl="1" indent="-180000">
              <a:buFont typeface="Arial" panose="020B0604020202020204" pitchFamily="34" charset="0"/>
              <a:buChar char="•"/>
            </a:pPr>
            <a:r>
              <a:rPr lang="zh-CN" altLang="en-US" dirty="0"/>
              <a:t>任务（线程和协程）的创建、运行、阻塞、退出</a:t>
            </a:r>
            <a:endParaRPr lang="en-US" altLang="zh-CN" dirty="0"/>
          </a:p>
          <a:p>
            <a:pPr marL="564048" lvl="1" indent="-180000">
              <a:buFont typeface="Arial" panose="020B0604020202020204" pitchFamily="34" charset="0"/>
              <a:buChar char="•"/>
            </a:pPr>
            <a:r>
              <a:rPr lang="zh-CN" altLang="en-US" dirty="0"/>
              <a:t>内存中的任务数据结构的管理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硬件（</a:t>
            </a:r>
            <a:r>
              <a:rPr lang="en-US" altLang="zh-CN" dirty="0">
                <a:solidFill>
                  <a:schemeClr val="tx2"/>
                </a:solidFill>
              </a:rPr>
              <a:t>QEMU-ATS-INTC</a:t>
            </a:r>
            <a:r>
              <a:rPr lang="zh-CN" altLang="en-US" dirty="0">
                <a:solidFill>
                  <a:schemeClr val="tx2"/>
                </a:solidFill>
              </a:rPr>
              <a:t>模拟硬件）负责的部分：</a:t>
            </a:r>
            <a:endParaRPr lang="en-US" altLang="zh-CN" dirty="0">
              <a:solidFill>
                <a:schemeClr val="tx2"/>
              </a:solidFill>
            </a:endParaRPr>
          </a:p>
          <a:p>
            <a:pPr marL="564048" lvl="1" indent="-180000">
              <a:buFont typeface="Arial" panose="020B0604020202020204" pitchFamily="34" charset="0"/>
              <a:buChar char="•"/>
            </a:pPr>
            <a:r>
              <a:rPr lang="zh-CN" altLang="en-US" dirty="0"/>
              <a:t>任务的调度</a:t>
            </a:r>
            <a:endParaRPr lang="en-US" altLang="zh-CN" dirty="0"/>
          </a:p>
          <a:p>
            <a:pPr marL="564048" lvl="1" indent="-180000">
              <a:buFont typeface="Arial" panose="020B0604020202020204" pitchFamily="34" charset="0"/>
              <a:buChar char="•"/>
            </a:pPr>
            <a:r>
              <a:rPr lang="zh-CN" altLang="en-US" dirty="0"/>
              <a:t>外部中断处理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85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FD40D-8CDB-D3D3-835E-5533B322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2.2. </a:t>
            </a:r>
            <a:r>
              <a:rPr lang="en-US" altLang="zh-CN" b="0" dirty="0" err="1"/>
              <a:t>ArceOS</a:t>
            </a:r>
            <a:r>
              <a:rPr lang="en-US" altLang="zh-CN" b="0" dirty="0"/>
              <a:t>-ATS-INTC</a:t>
            </a:r>
            <a:r>
              <a:rPr lang="zh-CN" altLang="en-US" dirty="0"/>
              <a:t>的设计与实现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7438A-CF65-BCE0-1C0A-2C6EC78864D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69323"/>
            <a:ext cx="10515600" cy="311935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axnet</a:t>
            </a:r>
            <a:r>
              <a:rPr lang="zh-CN" altLang="en-US" dirty="0"/>
              <a:t>（网络模块）：使用协程和中断优化性能。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原系统的</a:t>
            </a:r>
            <a:r>
              <a:rPr lang="en-US" altLang="zh-CN" dirty="0" err="1"/>
              <a:t>poll_interface</a:t>
            </a:r>
            <a:r>
              <a:rPr lang="zh-CN" altLang="en-US" dirty="0"/>
              <a:t>函数开销很大，且会获取全局锁。它的重复调用和并发调用降低了网络性能。我们创建专用协程调用该函数，消除了并发调用问题。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轮询模式：</a:t>
            </a:r>
            <a:r>
              <a:rPr lang="zh-CN" altLang="en-US" dirty="0"/>
              <a:t>协程在循环中不断调用</a:t>
            </a:r>
            <a:r>
              <a:rPr lang="en-US" altLang="zh-CN" dirty="0" err="1"/>
              <a:t>poll_interface</a:t>
            </a:r>
            <a:r>
              <a:rPr lang="zh-CN" altLang="en-US" dirty="0"/>
              <a:t>。实时性最高，但并未完全消除重复调用，开销较高。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中断模式：</a:t>
            </a:r>
            <a:r>
              <a:rPr lang="zh-CN" altLang="en-US" dirty="0"/>
              <a:t>由网卡中断唤醒该协程并调用</a:t>
            </a:r>
            <a:r>
              <a:rPr lang="en-US" altLang="zh-CN" dirty="0" err="1"/>
              <a:t>poll_interface</a:t>
            </a:r>
            <a:r>
              <a:rPr lang="zh-CN" altLang="en-US" dirty="0"/>
              <a:t>。开销较低且保持了较高的实时性。</a:t>
            </a:r>
          </a:p>
        </p:txBody>
      </p:sp>
    </p:spTree>
    <p:extLst>
      <p:ext uri="{BB962C8B-B14F-4D97-AF65-F5344CB8AC3E}">
        <p14:creationId xmlns:p14="http://schemas.microsoft.com/office/powerpoint/2010/main" val="3864694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56B5B-38DD-863C-1AC2-414BF8271A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0283" y="792183"/>
            <a:ext cx="6701589" cy="527363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1.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选题内容与意义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选题意义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选题介绍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2.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系统设计与实现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2.1. QEMU-ATS-INTC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2.2.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3.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实验结果与分析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3.1. </a:t>
            </a:r>
            <a:r>
              <a:rPr lang="zh-CN" altLang="en-US" dirty="0"/>
              <a:t>任务调度实验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3.2.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网络实验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4.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项目总结与展望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研究结论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4.2.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创新点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4.3.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未来改进方向</a:t>
            </a:r>
          </a:p>
          <a:p>
            <a:pPr marL="0" indent="0">
              <a:buNone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6631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463A03-4DAD-1CDB-B6CC-BE1B3CF8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3.1. </a:t>
            </a:r>
            <a:r>
              <a:rPr lang="zh-CN" altLang="en-US" dirty="0"/>
              <a:t>任务调度实验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635EF9-DF3B-DD64-6ACF-5121CD8DA2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4556" y="1644347"/>
            <a:ext cx="3994150" cy="4395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创建线程或协程进行并发计算，重复测试，统计计算时间分布。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比较对象：</a:t>
            </a:r>
            <a:r>
              <a:rPr lang="zh-CN" altLang="en-US" dirty="0"/>
              <a:t>不同的系统实现；使用线程</a:t>
            </a:r>
            <a:r>
              <a:rPr lang="en-US" altLang="zh-CN" dirty="0"/>
              <a:t>/</a:t>
            </a:r>
            <a:r>
              <a:rPr lang="zh-CN" altLang="en-US" dirty="0"/>
              <a:t>协程。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测量指标：</a:t>
            </a:r>
            <a:r>
              <a:rPr lang="zh-CN" altLang="en-US" dirty="0"/>
              <a:t>计算完成所需时间。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绘图：</a:t>
            </a:r>
            <a:r>
              <a:rPr lang="zh-CN" altLang="en-US" dirty="0"/>
              <a:t>分布直方图，图形靠近左侧为优。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43BFC-7D4E-82DC-7403-168F6684E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33" y="1644917"/>
            <a:ext cx="6064498" cy="3890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923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463A03-4DAD-1CDB-B6CC-BE1B3CF8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3.1. </a:t>
            </a:r>
            <a:r>
              <a:rPr lang="zh-CN" altLang="en-US" dirty="0"/>
              <a:t>任务调度实验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635EF9-DF3B-DD64-6ACF-5121CD8DA2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4556" y="1644347"/>
            <a:ext cx="3994150" cy="3493137"/>
          </a:xfrm>
        </p:spPr>
        <p:txBody>
          <a:bodyPr>
            <a:normAutofit/>
          </a:bodyPr>
          <a:lstStyle/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实验现象：</a:t>
            </a:r>
            <a:r>
              <a:rPr lang="zh-CN" altLang="en-US" dirty="0"/>
              <a:t>采用修改后系统</a:t>
            </a:r>
            <a:r>
              <a:rPr lang="en-US" altLang="zh-CN" dirty="0"/>
              <a:t>+</a:t>
            </a:r>
            <a:r>
              <a:rPr lang="zh-CN" altLang="en-US" dirty="0"/>
              <a:t>协程，可以得到更短的计算时间和更集中的计算时间分布。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可能原因：</a:t>
            </a:r>
            <a:r>
              <a:rPr lang="zh-CN" altLang="en-US" dirty="0"/>
              <a:t>协程的切换开销更低；修改后系统持有全局锁的时间更短，多核效率更高。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43BFC-7D4E-82DC-7403-168F6684E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33" y="1644917"/>
            <a:ext cx="6064498" cy="3890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8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E009A-E5BD-EA71-9687-3EDD70B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3.2. </a:t>
            </a:r>
            <a:r>
              <a:rPr lang="zh-CN" altLang="en-US" dirty="0"/>
              <a:t>网络实验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A0B53-798A-35A0-B24B-2318DA10E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9359" y="1263383"/>
            <a:ext cx="3941763" cy="43312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在系统上运行</a:t>
            </a:r>
            <a:r>
              <a:rPr lang="en-US" altLang="zh-CN" dirty="0"/>
              <a:t>TCP</a:t>
            </a:r>
            <a:r>
              <a:rPr lang="zh-CN" altLang="en-US" dirty="0"/>
              <a:t>服务器，测量不同连接数下的吞吐量。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比较对象：</a:t>
            </a:r>
            <a:r>
              <a:rPr lang="zh-CN" altLang="en-US" dirty="0"/>
              <a:t>不同的系统实现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实验变量：</a:t>
            </a:r>
            <a:r>
              <a:rPr lang="zh-CN" altLang="en-US" dirty="0"/>
              <a:t>同时建立的连接数量。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测量指标：</a:t>
            </a:r>
            <a:r>
              <a:rPr lang="zh-CN" altLang="en-US" dirty="0"/>
              <a:t>单位时间内处理连接的个数（吞吐量）。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绘图：</a:t>
            </a:r>
            <a:r>
              <a:rPr lang="zh-CN" altLang="en-US" dirty="0"/>
              <a:t>折线图，曲线靠上上为优。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E45A6-E052-B256-D5AC-E43341F8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17" y="1853001"/>
            <a:ext cx="6173124" cy="3151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225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21D48-9872-2F6D-F175-7BF6979E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评审情况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C7CD59-F4AE-DB00-8F68-A5E0F0B1938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279872"/>
            <a:ext cx="10515600" cy="2298256"/>
          </a:xfrm>
        </p:spPr>
        <p:txBody>
          <a:bodyPr/>
          <a:lstStyle/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盲评成绩：</a:t>
            </a:r>
            <a:r>
              <a:rPr lang="en-US" altLang="zh-CN" dirty="0"/>
              <a:t>A</a:t>
            </a:r>
            <a:r>
              <a:rPr lang="zh-CN" altLang="en-US" dirty="0"/>
              <a:t>（</a:t>
            </a:r>
            <a:r>
              <a:rPr lang="en-US" altLang="zh-CN" dirty="0"/>
              <a:t>85.5</a:t>
            </a:r>
            <a:r>
              <a:rPr lang="zh-CN" altLang="en-US" dirty="0"/>
              <a:t>分）</a:t>
            </a:r>
            <a:endParaRPr lang="en-US" altLang="zh-CN" dirty="0"/>
          </a:p>
          <a:p>
            <a:pPr marL="637200" lvl="1" indent="-180000"/>
            <a:r>
              <a:rPr lang="zh-CN" altLang="en-US" dirty="0"/>
              <a:t>第一位盲评老师：</a:t>
            </a:r>
            <a:r>
              <a:rPr lang="en-US" altLang="zh-CN" dirty="0"/>
              <a:t>86</a:t>
            </a:r>
            <a:r>
              <a:rPr lang="zh-CN" altLang="en-US" dirty="0"/>
              <a:t>分</a:t>
            </a:r>
            <a:endParaRPr lang="en-US" altLang="zh-CN" dirty="0"/>
          </a:p>
          <a:p>
            <a:pPr marL="637200" lvl="1" indent="-180000"/>
            <a:r>
              <a:rPr lang="zh-CN" altLang="en-US" dirty="0"/>
              <a:t>第二位盲评老师：</a:t>
            </a:r>
            <a:r>
              <a:rPr lang="en-US" altLang="zh-CN" dirty="0"/>
              <a:t>85</a:t>
            </a:r>
            <a:r>
              <a:rPr lang="zh-CN" altLang="en-US" dirty="0"/>
              <a:t>分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查重结果：</a:t>
            </a:r>
            <a:r>
              <a:rPr lang="zh-CN" altLang="en-US" dirty="0"/>
              <a:t>复制比</a:t>
            </a:r>
            <a:r>
              <a:rPr lang="en-US" altLang="zh-CN" dirty="0"/>
              <a:t>0.8%</a:t>
            </a:r>
          </a:p>
          <a:p>
            <a:pPr>
              <a:buClr>
                <a:schemeClr val="tx2"/>
              </a:buClr>
            </a:pPr>
            <a:r>
              <a:rPr lang="zh-CN" altLang="en-US" dirty="0"/>
              <a:t>保研本校，参加评优答辩</a:t>
            </a:r>
          </a:p>
        </p:txBody>
      </p:sp>
    </p:spTree>
    <p:extLst>
      <p:ext uri="{BB962C8B-B14F-4D97-AF65-F5344CB8AC3E}">
        <p14:creationId xmlns:p14="http://schemas.microsoft.com/office/powerpoint/2010/main" val="259392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E009A-E5BD-EA71-9687-3EDD70B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3.2. </a:t>
            </a:r>
            <a:r>
              <a:rPr lang="zh-CN" altLang="en-US" dirty="0"/>
              <a:t>网络实验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A0B53-798A-35A0-B24B-2318DA10E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178" y="1853001"/>
            <a:ext cx="3941763" cy="315199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实验现象：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在同时建立多个连接的情况下，修改后各个系统的吞吐量更高。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连接数较高时，使用轮询方法修改网络模块的吞吐量最高。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E45A6-E052-B256-D5AC-E43341F8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17" y="1853001"/>
            <a:ext cx="6173124" cy="3151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320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E009A-E5BD-EA71-9687-3EDD70B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3.2. </a:t>
            </a:r>
            <a:r>
              <a:rPr lang="zh-CN" altLang="en-US" dirty="0"/>
              <a:t>网络实验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A0B53-798A-35A0-B24B-2318DA10E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178" y="1853000"/>
            <a:ext cx="3941763" cy="315199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可能原因：</a:t>
            </a:r>
          </a:p>
          <a:p>
            <a:pPr marL="180000" indent="-180000">
              <a:buClr>
                <a:schemeClr val="tx2"/>
              </a:buClr>
            </a:pPr>
            <a:r>
              <a:rPr lang="en-US" altLang="zh-CN" dirty="0" err="1"/>
              <a:t>poll_interface</a:t>
            </a:r>
            <a:r>
              <a:rPr lang="zh-CN" altLang="en-US" dirty="0"/>
              <a:t>函数的并发调用导致的性能下降，随连接数升高而增长。</a:t>
            </a:r>
          </a:p>
          <a:p>
            <a:pPr marL="180000" indent="-180000">
              <a:buClr>
                <a:schemeClr val="tx2"/>
              </a:buClr>
            </a:pPr>
            <a:r>
              <a:rPr lang="zh-CN" altLang="en-US" dirty="0"/>
              <a:t>中断方法由于</a:t>
            </a:r>
            <a:r>
              <a:rPr lang="en-US" altLang="zh-CN" dirty="0"/>
              <a:t>QEMU</a:t>
            </a:r>
            <a:r>
              <a:rPr lang="zh-CN" altLang="en-US" dirty="0"/>
              <a:t>模拟硬件也需在</a:t>
            </a:r>
            <a:r>
              <a:rPr lang="en-US" altLang="zh-CN" dirty="0"/>
              <a:t>CPU</a:t>
            </a:r>
            <a:r>
              <a:rPr lang="zh-CN" altLang="en-US" dirty="0"/>
              <a:t>上运行，未能体现性能优势。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E45A6-E052-B256-D5AC-E43341F8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17" y="1853001"/>
            <a:ext cx="6173124" cy="3151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71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56B5B-38DD-863C-1AC2-414BF8271A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0283" y="792183"/>
            <a:ext cx="6701589" cy="527363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1.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选题内容与意义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选题意义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选题介绍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2.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系统设计与实现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2.1. QEMU-ATS-INTC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2.2.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3.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实验结果与分析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任务调度实验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网络实验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4.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项目总结与展望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4.1.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研究结论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dirty="0"/>
              <a:t>4.2. </a:t>
            </a:r>
            <a:r>
              <a:rPr lang="zh-CN" altLang="en-US" dirty="0"/>
              <a:t>创新点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4.3.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未来改进方向</a:t>
            </a:r>
          </a:p>
          <a:p>
            <a:pPr marL="0" indent="0">
              <a:buNone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3193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464CDB-0351-AF6B-C576-9EA5EDA7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4.1. </a:t>
            </a:r>
            <a:r>
              <a:rPr lang="zh-CN" altLang="en-US" dirty="0"/>
              <a:t>研究结论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E27EA9-0D80-296B-1BA4-CAEA1A0AA97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768" y="2513012"/>
            <a:ext cx="10515600" cy="18319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本项目对</a:t>
            </a:r>
            <a:r>
              <a:rPr lang="en-US" altLang="zh-CN" dirty="0"/>
              <a:t>QEMU</a:t>
            </a:r>
            <a:r>
              <a:rPr lang="zh-CN" altLang="en-US" dirty="0"/>
              <a:t>模拟器和</a:t>
            </a:r>
            <a:r>
              <a:rPr lang="en-US" altLang="zh-CN" dirty="0" err="1"/>
              <a:t>ArceOS</a:t>
            </a:r>
            <a:r>
              <a:rPr lang="zh-CN" altLang="en-US" dirty="0"/>
              <a:t>系统进行修改，开发了一个软硬件系统</a:t>
            </a:r>
            <a:r>
              <a:rPr lang="en-US" altLang="zh-CN" dirty="0" err="1"/>
              <a:t>ArceOS</a:t>
            </a:r>
            <a:r>
              <a:rPr lang="en-US" altLang="zh-CN" dirty="0"/>
              <a:t>-QEMU-ATS-INTC</a:t>
            </a:r>
            <a:r>
              <a:rPr lang="zh-CN" altLang="en-US" dirty="0"/>
              <a:t>，其为原有系统增添了协程调度与外部中断处理功能，且专门优化了网络性能。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实验结果证明，本项目提升了任务调度性能和高并发情况下的网络表现。</a:t>
            </a:r>
          </a:p>
        </p:txBody>
      </p:sp>
    </p:spTree>
    <p:extLst>
      <p:ext uri="{BB962C8B-B14F-4D97-AF65-F5344CB8AC3E}">
        <p14:creationId xmlns:p14="http://schemas.microsoft.com/office/powerpoint/2010/main" val="870904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94286-A312-C832-67B8-6F3D694F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4.2. </a:t>
            </a:r>
            <a:r>
              <a:rPr lang="zh-CN" altLang="en-US" dirty="0"/>
              <a:t>创新点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0BD631-A149-8527-ADCB-D328E89A28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464320"/>
            <a:ext cx="10515600" cy="19293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将协程调度与中断处理结合，协作式处理中断。</a:t>
            </a:r>
            <a:endParaRPr lang="en-US" altLang="zh-CN" sz="2400" dirty="0"/>
          </a:p>
          <a:p>
            <a:pPr>
              <a:buClr>
                <a:schemeClr val="tx2"/>
              </a:buClr>
            </a:pPr>
            <a:r>
              <a:rPr lang="zh-CN" altLang="en-US" sz="2400" dirty="0"/>
              <a:t>一方面，使用协程切换机制降低中断处理的上下文切换开销。</a:t>
            </a:r>
            <a:endParaRPr lang="en-US" altLang="zh-CN" sz="2400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sz="2400" dirty="0"/>
              <a:t>另一方面，中断处理不再需要在任意位置打断协程执行，从而提高了中断处理与协程调度的亲和度。</a:t>
            </a:r>
          </a:p>
        </p:txBody>
      </p:sp>
    </p:spTree>
    <p:extLst>
      <p:ext uri="{BB962C8B-B14F-4D97-AF65-F5344CB8AC3E}">
        <p14:creationId xmlns:p14="http://schemas.microsoft.com/office/powerpoint/2010/main" val="3305082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18BB1-24C9-E7BF-9B47-7136940F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4.3. </a:t>
            </a:r>
            <a:r>
              <a:rPr lang="zh-CN" altLang="en-US" dirty="0"/>
              <a:t>未来改进方向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C2AF3C-506F-F802-1E20-43836281E61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308475"/>
            <a:ext cx="10515600" cy="2241049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zh-CN" altLang="en-US" dirty="0"/>
              <a:t>协作式调度机制仍会受到长时间不让出的协程的影响。未来可以研究减弱或消除该影响的方法，例如编译器强制协作。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目前的</a:t>
            </a:r>
            <a:r>
              <a:rPr lang="en-US" altLang="zh-CN" dirty="0"/>
              <a:t>QEMU</a:t>
            </a:r>
            <a:r>
              <a:rPr lang="zh-CN" altLang="en-US" dirty="0"/>
              <a:t>模拟硬件也在宿主机</a:t>
            </a:r>
            <a:r>
              <a:rPr lang="en-US" altLang="zh-CN" dirty="0"/>
              <a:t>CPU</a:t>
            </a:r>
            <a:r>
              <a:rPr lang="zh-CN" altLang="en-US" dirty="0"/>
              <a:t>上运行，无法体现使用硬件的性能优势。未来可以将该系统移植到真实硬件平台上，测量使用真实硬件带来的性能改进。</a:t>
            </a:r>
          </a:p>
        </p:txBody>
      </p:sp>
    </p:spTree>
    <p:extLst>
      <p:ext uri="{BB962C8B-B14F-4D97-AF65-F5344CB8AC3E}">
        <p14:creationId xmlns:p14="http://schemas.microsoft.com/office/powerpoint/2010/main" val="369038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D822C9-3918-6273-659A-8D615E16B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答辩学生：罗熙</a:t>
            </a:r>
            <a:endParaRPr lang="en-US" altLang="zh-CN" sz="24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EA85A72-2B31-5410-07A4-B50453A52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/>
              <a:t>指导教师：陆慧梅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5FBCD53-40F9-56F4-585E-C7A5A98B7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6315" y="3958389"/>
            <a:ext cx="7287114" cy="830225"/>
          </a:xfrm>
        </p:spPr>
        <p:txBody>
          <a:bodyPr>
            <a:normAutofit/>
          </a:bodyPr>
          <a:lstStyle/>
          <a:p>
            <a:r>
              <a:rPr lang="zh-CN" altLang="en-US" sz="4800" dirty="0"/>
              <a:t>感谢各位专家老师！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0FAF77CB-255E-7B49-0B50-B28D00CDFA61}"/>
              </a:ext>
            </a:extLst>
          </p:cNvPr>
          <p:cNvSpPr txBox="1">
            <a:spLocks/>
          </p:cNvSpPr>
          <p:nvPr/>
        </p:nvSpPr>
        <p:spPr>
          <a:xfrm>
            <a:off x="1033549" y="6337289"/>
            <a:ext cx="10058400" cy="524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bg1"/>
                </a:solidFill>
              </a:rPr>
              <a:t>北京理工大学  计算机学院  本科生毕业答辩</a:t>
            </a:r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23FC6B02-EECD-A130-9A0E-93B5E2CCC2FF}"/>
              </a:ext>
            </a:extLst>
          </p:cNvPr>
          <p:cNvSpPr txBox="1">
            <a:spLocks/>
          </p:cNvSpPr>
          <p:nvPr/>
        </p:nvSpPr>
        <p:spPr bwMode="auto">
          <a:xfrm>
            <a:off x="1216315" y="3536022"/>
            <a:ext cx="7287114" cy="410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北京理工大学  计算机学院  本科生毕业答辩</a:t>
            </a:r>
          </a:p>
        </p:txBody>
      </p:sp>
    </p:spTree>
    <p:extLst>
      <p:ext uri="{BB962C8B-B14F-4D97-AF65-F5344CB8AC3E}">
        <p14:creationId xmlns:p14="http://schemas.microsoft.com/office/powerpoint/2010/main" val="295301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56B5B-38DD-863C-1AC2-414BF8271A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0283" y="792183"/>
            <a:ext cx="6701589" cy="527363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1.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选题内容与意义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1.1.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选题意义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1.2. </a:t>
            </a:r>
            <a:r>
              <a:rPr lang="zh-CN" altLang="en-US" dirty="0"/>
              <a:t>选题介绍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2.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系统设计与实现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2.1. QEMU-ATS-INTC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2.2.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-ATS-INTC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3.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实验结果与分析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3.1. </a:t>
            </a:r>
            <a:r>
              <a:rPr lang="zh-CN" altLang="en-US" dirty="0"/>
              <a:t>任务调度实验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3.2.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网络实验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4.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项目总结与展望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4.1.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研究结论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en-US" altLang="zh-CN" dirty="0"/>
              <a:t>4.2. </a:t>
            </a:r>
            <a:r>
              <a:rPr lang="zh-CN" altLang="en-US" dirty="0"/>
              <a:t>创新点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4.3.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未来改进方向</a:t>
            </a:r>
          </a:p>
          <a:p>
            <a:pPr marL="0" indent="0">
              <a:buNone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798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56B5B-38DD-863C-1AC2-414BF8271A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0283" y="792183"/>
            <a:ext cx="6701589" cy="527363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1.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选题内容与意义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1.1. 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选题意义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1.2. </a:t>
            </a:r>
            <a:r>
              <a:rPr lang="zh-CN" altLang="en-US" dirty="0"/>
              <a:t>选题介绍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2.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系统设计与实现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2.1. QEMU-ATS-INTC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2.2. 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-ATS-INTC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3.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实验结果与分析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任务调度实验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网络实验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4.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项目总结与展望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研究结论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4.2.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创新点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4.3.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未来改进方向</a:t>
            </a:r>
          </a:p>
          <a:p>
            <a:pPr marL="0" indent="0">
              <a:buNone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566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35FB5-F4E5-C58E-5EFB-12F3A6E5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1.1. </a:t>
            </a:r>
            <a:r>
              <a:rPr lang="zh-CN" altLang="en-US" dirty="0"/>
              <a:t>选题意义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E6BD2-848B-D1E9-C737-A09B239ACD7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156321"/>
            <a:ext cx="10515600" cy="254535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协程的介绍：</a:t>
            </a:r>
            <a:endParaRPr lang="en-US" altLang="zh-CN" sz="2400" dirty="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buClr>
                <a:schemeClr val="tx2"/>
              </a:buClr>
              <a:buNone/>
            </a:pPr>
            <a:r>
              <a:rPr lang="zh-CN" altLang="en-US" dirty="0"/>
              <a:t>协程是与线程类似的任务调度单元，但在一些方面不同于线程：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zh-CN" altLang="en-US" dirty="0"/>
              <a:t>协程的上下文切换开销小于线程。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线程可以主动或被动让出</a:t>
            </a:r>
            <a:r>
              <a:rPr lang="en-US" altLang="zh-CN" sz="2400" dirty="0">
                <a:latin typeface="等线" panose="02010600030101010101" pitchFamily="2" charset="-122"/>
                <a:ea typeface="等线" panose="02010600030101010101" pitchFamily="2" charset="-122"/>
              </a:rPr>
              <a:t>CPU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，而协程只能主动让出。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Clr>
                <a:schemeClr val="tx2"/>
              </a:buClr>
            </a:pPr>
            <a:r>
              <a:rPr lang="zh-CN" altLang="en-US" dirty="0"/>
              <a:t>协程比线程更适配异步</a:t>
            </a:r>
            <a:r>
              <a:rPr lang="en-US" altLang="zh-CN" dirty="0"/>
              <a:t>I/O</a:t>
            </a:r>
            <a:r>
              <a:rPr lang="zh-CN" altLang="en-US" dirty="0"/>
              <a:t>机制。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07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8F86E8-DC29-BB87-1BAE-8340B6F3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1.1. </a:t>
            </a:r>
            <a:r>
              <a:rPr lang="zh-CN" altLang="en-US" dirty="0"/>
              <a:t>选题意义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63141B-437D-B974-3DDA-45F23377B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2"/>
            <a:ext cx="10515600" cy="4105752"/>
          </a:xfrm>
        </p:spPr>
        <p:txBody>
          <a:bodyPr/>
          <a:lstStyle/>
          <a:p>
            <a:pPr marL="0" indent="0">
              <a:buClr>
                <a:schemeClr val="tx2"/>
              </a:buClr>
              <a:buNone/>
            </a:pP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协程与外部中断的关系：</a:t>
            </a:r>
            <a:endParaRPr lang="en-US" altLang="zh-CN" sz="2400" dirty="0">
              <a:solidFill>
                <a:schemeClr val="tx2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>
              <a:buClr>
                <a:schemeClr val="tx2"/>
              </a:buClr>
            </a:pPr>
            <a:r>
              <a:rPr lang="zh-CN" altLang="en-US" dirty="0">
                <a:solidFill>
                  <a:schemeClr val="tx2"/>
                </a:solidFill>
              </a:rPr>
              <a:t>相同点：</a:t>
            </a:r>
            <a:r>
              <a:rPr lang="zh-CN" altLang="en-US" dirty="0"/>
              <a:t>外部中断和协程都适用于异步</a:t>
            </a:r>
            <a:r>
              <a:rPr lang="en-US" altLang="zh-CN" dirty="0"/>
              <a:t>I/O</a:t>
            </a:r>
            <a:r>
              <a:rPr lang="zh-CN" altLang="en-US" dirty="0"/>
              <a:t>机制。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zh-CN" altLang="en-US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不协调：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但外部中断会主动打断任务的执行，而协程不能被外部事件打断。</a:t>
            </a:r>
            <a:endParaRPr lang="en-US" altLang="zh-CN" sz="24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dirty="0"/>
          </a:p>
          <a:p>
            <a:pPr>
              <a:buClr>
                <a:schemeClr val="tx2"/>
              </a:buClr>
            </a:pPr>
            <a:r>
              <a:rPr lang="zh-CN" altLang="en-US" dirty="0"/>
              <a:t>若不加协调，直接将协程与中断结合，则无法利用协程的低开销切换机制，且造成了切换机制的割裂。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zh-CN" altLang="en-US" dirty="0"/>
              <a:t>若加以协调地结合协程与中断，则可实现从硬件到系统到应用软件的，较完整的异步</a:t>
            </a:r>
            <a:r>
              <a:rPr lang="en-US" altLang="zh-CN" dirty="0"/>
              <a:t>I/O</a:t>
            </a:r>
            <a:r>
              <a:rPr lang="zh-CN" altLang="en-US" dirty="0"/>
              <a:t>机制。</a:t>
            </a:r>
          </a:p>
        </p:txBody>
      </p:sp>
    </p:spTree>
    <p:extLst>
      <p:ext uri="{BB962C8B-B14F-4D97-AF65-F5344CB8AC3E}">
        <p14:creationId xmlns:p14="http://schemas.microsoft.com/office/powerpoint/2010/main" val="224776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0F178AE-3D4C-D697-875D-E9463571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1.2. </a:t>
            </a:r>
            <a:r>
              <a:rPr lang="zh-CN" altLang="en-US" dirty="0"/>
              <a:t>选题介绍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7EAA7FA-0644-9A54-62A9-C42F1A29073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481668"/>
            <a:ext cx="10515600" cy="1894664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zh-CN" altLang="en-US" dirty="0"/>
              <a:t>为了将中断处理的与协程调度结合：具备任务感知功能的中断控制器</a:t>
            </a:r>
            <a:r>
              <a:rPr lang="en-US" altLang="zh-CN" dirty="0">
                <a:solidFill>
                  <a:schemeClr val="tx2"/>
                </a:solidFill>
              </a:rPr>
              <a:t>QEMU-ATS-INTC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Clr>
                <a:schemeClr val="tx2"/>
              </a:buClr>
            </a:pPr>
            <a:r>
              <a:rPr lang="zh-CN" altLang="en-US" dirty="0"/>
              <a:t>为了将该任务调度机制实际应用： </a:t>
            </a:r>
            <a:r>
              <a:rPr lang="en-US" altLang="zh-CN" dirty="0" err="1"/>
              <a:t>ArceOS</a:t>
            </a:r>
            <a:r>
              <a:rPr lang="zh-CN" altLang="en-US" dirty="0"/>
              <a:t>的修改版本</a:t>
            </a:r>
            <a:r>
              <a:rPr lang="en-US" altLang="zh-CN" dirty="0" err="1">
                <a:solidFill>
                  <a:schemeClr val="tx2"/>
                </a:solidFill>
              </a:rPr>
              <a:t>ArceOS</a:t>
            </a:r>
            <a:r>
              <a:rPr lang="en-US" altLang="zh-CN" dirty="0">
                <a:solidFill>
                  <a:schemeClr val="tx2"/>
                </a:solidFill>
              </a:rPr>
              <a:t>-ATS-INTC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将软硬件部分结合，称为</a:t>
            </a:r>
            <a:r>
              <a:rPr lang="en-US" altLang="zh-CN" sz="2400" dirty="0" err="1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sz="2400" dirty="0">
                <a:solidFill>
                  <a:schemeClr val="tx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-QEMU-ATS-INTC</a:t>
            </a:r>
            <a:r>
              <a: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43879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956B5B-38DD-863C-1AC2-414BF8271A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80283" y="792183"/>
            <a:ext cx="6701589" cy="527363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1.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选题内容与意义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选题意义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选题介绍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2. </a:t>
            </a:r>
            <a:r>
              <a:rPr lang="zh-CN" altLang="en-US" b="1" dirty="0">
                <a:solidFill>
                  <a:schemeClr val="tx2"/>
                </a:solidFill>
                <a:latin typeface="+mj-lt"/>
                <a:ea typeface="等线" panose="02010600030101010101" pitchFamily="2" charset="-122"/>
              </a:rPr>
              <a:t>系统设计与实现</a:t>
            </a:r>
            <a:endParaRPr lang="en-US" altLang="zh-CN" b="1" dirty="0">
              <a:solidFill>
                <a:schemeClr val="tx2"/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2.1. QEMU-ATS-INTC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2.2. 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ArceOS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-ATS-INTC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的设计与实现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3.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实验结果与分析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任务调度实验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网络实验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4. 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+mj-lt"/>
                <a:ea typeface="等线" panose="02010600030101010101" pitchFamily="2" charset="-122"/>
              </a:rPr>
              <a:t>项目总结与展望</a:t>
            </a:r>
            <a:endParaRPr lang="en-US" altLang="zh-CN" b="1" dirty="0">
              <a:solidFill>
                <a:schemeClr val="bg1">
                  <a:lumMod val="75000"/>
                </a:schemeClr>
              </a:solidFill>
              <a:latin typeface="+mj-lt"/>
              <a:ea typeface="等线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4.1.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研究结论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4.2.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创新点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4.3. 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未来改进方向</a:t>
            </a:r>
          </a:p>
          <a:p>
            <a:pPr marL="0" indent="0">
              <a:buNone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276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F6729DB-46E0-3E7A-499A-ECBD7DC2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9" y="1575296"/>
            <a:ext cx="6878320" cy="3707407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54A0573A-1185-3F65-16B6-17AB6AAE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2.1. QEMU-ATS-INTC</a:t>
            </a:r>
            <a:r>
              <a:rPr lang="zh-CN" altLang="en-US" dirty="0"/>
              <a:t>的设计与实现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9B9E9AA-46E8-C23D-B64B-ABA361C0A9E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6149" y="1575296"/>
            <a:ext cx="4010526" cy="25864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/>
                </a:solidFill>
              </a:rPr>
              <a:t>设计：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任务调度队列：</a:t>
            </a:r>
            <a:r>
              <a:rPr lang="zh-CN" altLang="en-US" dirty="0"/>
              <a:t>基于优先级的协程调度。</a:t>
            </a:r>
            <a:endParaRPr lang="en-US" altLang="zh-CN" dirty="0"/>
          </a:p>
          <a:p>
            <a:r>
              <a:rPr lang="zh-CN" altLang="en-US" dirty="0">
                <a:solidFill>
                  <a:schemeClr val="accent1"/>
                </a:solidFill>
              </a:rPr>
              <a:t>中断处理队列：</a:t>
            </a:r>
            <a:r>
              <a:rPr lang="zh-CN" altLang="en-US" dirty="0"/>
              <a:t>中断到来时，将对应的处理协程放入任务调度队列，等待操作系统取出后再运行。</a:t>
            </a:r>
          </a:p>
        </p:txBody>
      </p:sp>
    </p:spTree>
    <p:extLst>
      <p:ext uri="{BB962C8B-B14F-4D97-AF65-F5344CB8AC3E}">
        <p14:creationId xmlns:p14="http://schemas.microsoft.com/office/powerpoint/2010/main" val="2107203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北理工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北理工" id="{34DE7917-6354-439D-BEAA-A45C1A327809}" vid="{76A670A8-768F-4C1D-8720-16F01AD438A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北理工</Template>
  <TotalTime>1506</TotalTime>
  <Words>3090</Words>
  <Application>Microsoft Office PowerPoint</Application>
  <PresentationFormat>宽屏</PresentationFormat>
  <Paragraphs>330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微软雅黑</vt:lpstr>
      <vt:lpstr>微软雅黑 Light</vt:lpstr>
      <vt:lpstr>Arial</vt:lpstr>
      <vt:lpstr>Century Gothic</vt:lpstr>
      <vt:lpstr>Helvetica</vt:lpstr>
      <vt:lpstr>北理工</vt:lpstr>
      <vt:lpstr>PowerPoint 演示文稿</vt:lpstr>
      <vt:lpstr>评审情况</vt:lpstr>
      <vt:lpstr>PowerPoint 演示文稿</vt:lpstr>
      <vt:lpstr>PowerPoint 演示文稿</vt:lpstr>
      <vt:lpstr>1.1. 选题意义</vt:lpstr>
      <vt:lpstr>1.1. 选题意义</vt:lpstr>
      <vt:lpstr>1.2. 选题介绍</vt:lpstr>
      <vt:lpstr>PowerPoint 演示文稿</vt:lpstr>
      <vt:lpstr>2.1. QEMU-ATS-INTC的设计与实现</vt:lpstr>
      <vt:lpstr>2.1. QEMU-ATS-INTC的设计与实现</vt:lpstr>
      <vt:lpstr>2.2. ArceOS-ATS-INTC的设计与实现</vt:lpstr>
      <vt:lpstr>2.2. ArceOS-ATS-INTC的设计与实现</vt:lpstr>
      <vt:lpstr>2.2. ArceOS-ATS-INTC的设计与实现</vt:lpstr>
      <vt:lpstr>2.2. ArceOS-ATS-INTC的设计与实现</vt:lpstr>
      <vt:lpstr>2.2. ArceOS-ATS-INTC的设计与实现</vt:lpstr>
      <vt:lpstr>PowerPoint 演示文稿</vt:lpstr>
      <vt:lpstr>3.1. 任务调度实验</vt:lpstr>
      <vt:lpstr>3.1. 任务调度实验</vt:lpstr>
      <vt:lpstr>3.2. 网络实验</vt:lpstr>
      <vt:lpstr>3.2. 网络实验</vt:lpstr>
      <vt:lpstr>3.2. 网络实验</vt:lpstr>
      <vt:lpstr>PowerPoint 演示文稿</vt:lpstr>
      <vt:lpstr>4.1. 研究结论</vt:lpstr>
      <vt:lpstr>4.2. 创新点</vt:lpstr>
      <vt:lpstr>4.3. 未来改进方向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在QEMU模拟器中的 共享调度器设计与实现</dc:title>
  <dc:creator>xiaoxi luo</dc:creator>
  <cp:lastModifiedBy>xiaoxi luo</cp:lastModifiedBy>
  <cp:revision>12</cp:revision>
  <dcterms:created xsi:type="dcterms:W3CDTF">2024-05-25T01:56:02Z</dcterms:created>
  <dcterms:modified xsi:type="dcterms:W3CDTF">2024-05-30T14:37:21Z</dcterms:modified>
</cp:coreProperties>
</file>